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Lst>
  <p:sldSz cx="6858000" cy="9906000" type="A4"/>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5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2" d="100"/>
          <a:sy n="112" d="100"/>
        </p:scale>
        <p:origin x="-912" y="1596"/>
      </p:cViewPr>
      <p:guideLst>
        <p:guide orient="horz" pos="312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oleObject" Target="file:///C:\Users\alexandra.mota\Desktop\Conteudos\Clientes\Bayer\graf.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alexandra.mota\Desktop\Conteudos\Clientes\Bayer\graf.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alexandra.mota\Desktop\Conteudos\Clientes\Bayer\graf.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alexandra.mota\Desktop\Conteudos\Clientes\Bayer\graf.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prstClr val="black"/>
                </a:solidFill>
                <a:latin typeface="+mn-lt"/>
                <a:ea typeface="+mn-ea"/>
                <a:cs typeface="+mn-cs"/>
              </a:defRPr>
            </a:pPr>
            <a:r>
              <a:rPr lang="pt-PT" sz="1100" dirty="0" smtClean="0"/>
              <a:t>Volume Global </a:t>
            </a:r>
            <a:r>
              <a:rPr lang="pt-PT" sz="1100" dirty="0"/>
              <a:t>de Vendas </a:t>
            </a:r>
            <a:r>
              <a:rPr lang="pt-PT" sz="1100" dirty="0" smtClean="0"/>
              <a:t>2012 </a:t>
            </a:r>
          </a:p>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prstClr val="black"/>
                </a:solidFill>
                <a:latin typeface="+mn-lt"/>
                <a:ea typeface="+mn-ea"/>
                <a:cs typeface="+mn-cs"/>
              </a:defRPr>
            </a:pPr>
            <a:r>
              <a:rPr lang="pt-PT" sz="1000" b="0" dirty="0" smtClean="0"/>
              <a:t>mil milhões </a:t>
            </a:r>
            <a:r>
              <a:rPr lang="pt-PT" sz="1000" b="0" dirty="0"/>
              <a:t>de </a:t>
            </a:r>
            <a:r>
              <a:rPr lang="pt-PT" sz="1000" b="0" dirty="0" smtClean="0"/>
              <a:t>euros</a:t>
            </a:r>
            <a:endParaRPr lang="pt-PT" sz="1000" b="0" dirty="0"/>
          </a:p>
        </c:rich>
      </c:tx>
      <c:layout>
        <c:manualLayout>
          <c:xMode val="edge"/>
          <c:yMode val="edge"/>
          <c:x val="0.10544583954032763"/>
          <c:y val="0.13583482462419469"/>
        </c:manualLayout>
      </c:layout>
      <c:overlay val="0"/>
    </c:title>
    <c:autoTitleDeleted val="0"/>
    <c:plotArea>
      <c:layout>
        <c:manualLayout>
          <c:layoutTarget val="inner"/>
          <c:xMode val="edge"/>
          <c:yMode val="edge"/>
          <c:x val="0.21816840462509782"/>
          <c:y val="0.29215491529467991"/>
          <c:w val="0.4567021769337658"/>
          <c:h val="0.37872863453043981"/>
        </c:manualLayout>
      </c:layout>
      <c:doughnutChart>
        <c:varyColors val="1"/>
        <c:ser>
          <c:idx val="0"/>
          <c:order val="0"/>
          <c:tx>
            <c:strRef>
              <c:f>Folha1!$B$1</c:f>
              <c:strCache>
                <c:ptCount val="1"/>
                <c:pt idx="0">
                  <c:v>Volume de Vendas Global 2012 (mil mihões de euros)</c:v>
                </c:pt>
              </c:strCache>
            </c:strRef>
          </c:tx>
          <c:dPt>
            <c:idx val="0"/>
            <c:bubble3D val="0"/>
            <c:spPr>
              <a:solidFill>
                <a:schemeClr val="tx2"/>
              </a:solidFill>
            </c:spPr>
          </c:dPt>
          <c:dPt>
            <c:idx val="1"/>
            <c:bubble3D val="0"/>
            <c:spPr>
              <a:solidFill>
                <a:srgbClr val="0070C0"/>
              </a:solidFill>
            </c:spPr>
          </c:dPt>
          <c:dLbls>
            <c:txPr>
              <a:bodyPr/>
              <a:lstStyle/>
              <a:p>
                <a:pPr>
                  <a:defRPr sz="1100"/>
                </a:pPr>
                <a:endParaRPr lang="en-US"/>
              </a:p>
            </c:txPr>
            <c:showLegendKey val="0"/>
            <c:showVal val="1"/>
            <c:showCatName val="0"/>
            <c:showSerName val="0"/>
            <c:showPercent val="0"/>
            <c:showBubbleSize val="0"/>
            <c:showLeaderLines val="1"/>
          </c:dLbls>
          <c:cat>
            <c:strRef>
              <c:f>Folha1!$A$2:$A$4</c:f>
              <c:strCache>
                <c:ptCount val="3"/>
                <c:pt idx="0">
                  <c:v>Bayer HealthCare</c:v>
                </c:pt>
                <c:pt idx="1">
                  <c:v>Bayer CropScience</c:v>
                </c:pt>
                <c:pt idx="2">
                  <c:v>Bayer Material Science</c:v>
                </c:pt>
              </c:strCache>
            </c:strRef>
          </c:cat>
          <c:val>
            <c:numRef>
              <c:f>Folha1!$B$2:$B$4</c:f>
              <c:numCache>
                <c:formatCode>General</c:formatCode>
                <c:ptCount val="3"/>
                <c:pt idx="0">
                  <c:v>18.600000000000001</c:v>
                </c:pt>
                <c:pt idx="1">
                  <c:v>8.3000000000000007</c:v>
                </c:pt>
                <c:pt idx="2">
                  <c:v>11.5</c:v>
                </c:pt>
              </c:numCache>
            </c:numRef>
          </c:val>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16106653897992493"/>
          <c:y val="0.72608804581245456"/>
          <c:w val="0.6850573765488629"/>
          <c:h val="0.16776828603971691"/>
        </c:manualLayout>
      </c:layout>
      <c:overlay val="0"/>
      <c:txPr>
        <a:bodyPr/>
        <a:lstStyle/>
        <a:p>
          <a:pPr>
            <a:defRPr sz="10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manualLayout>
          <c:layoutTarget val="inner"/>
          <c:xMode val="edge"/>
          <c:yMode val="edge"/>
          <c:x val="7.2190158535813093E-2"/>
          <c:y val="0.12202380952380963"/>
          <c:w val="0.44682752457551406"/>
          <c:h val="0.74404761904761962"/>
        </c:manualLayout>
      </c:layout>
      <c:doughnutChart>
        <c:varyColors val="1"/>
        <c:ser>
          <c:idx val="0"/>
          <c:order val="0"/>
          <c:dPt>
            <c:idx val="1"/>
            <c:bubble3D val="0"/>
            <c:spPr>
              <a:solidFill>
                <a:schemeClr val="tx2"/>
              </a:solidFill>
            </c:spPr>
          </c:dPt>
          <c:dLbls>
            <c:dLbl>
              <c:idx val="0"/>
              <c:delete val="1"/>
            </c:dLbl>
            <c:txPr>
              <a:bodyPr/>
              <a:lstStyle/>
              <a:p>
                <a:pPr>
                  <a:defRPr sz="1050"/>
                </a:pPr>
                <a:endParaRPr lang="en-US"/>
              </a:p>
            </c:txPr>
            <c:showLegendKey val="0"/>
            <c:showVal val="1"/>
            <c:showCatName val="0"/>
            <c:showSerName val="0"/>
            <c:showPercent val="0"/>
            <c:showBubbleSize val="0"/>
            <c:showLeaderLines val="1"/>
          </c:dLbls>
          <c:cat>
            <c:strRef>
              <c:f>Folha1!$A$1:$A$4</c:f>
              <c:strCache>
                <c:ptCount val="4"/>
                <c:pt idx="1">
                  <c:v>Bayer HealthCare</c:v>
                </c:pt>
                <c:pt idx="2">
                  <c:v>Bayer CropScience</c:v>
                </c:pt>
                <c:pt idx="3">
                  <c:v>Bayer MaterialScience</c:v>
                </c:pt>
              </c:strCache>
            </c:strRef>
          </c:cat>
          <c:val>
            <c:numRef>
              <c:f>Folha1!$B$1:$B$4</c:f>
              <c:numCache>
                <c:formatCode>General</c:formatCode>
                <c:ptCount val="4"/>
                <c:pt idx="0">
                  <c:v>0</c:v>
                </c:pt>
                <c:pt idx="1">
                  <c:v>18.600000000000001</c:v>
                </c:pt>
                <c:pt idx="2">
                  <c:v>8.3000000000000007</c:v>
                </c:pt>
                <c:pt idx="3">
                  <c:v>11.5</c:v>
                </c:pt>
              </c:numCache>
            </c:numRef>
          </c:val>
        </c:ser>
        <c:dLbls>
          <c:showLegendKey val="0"/>
          <c:showVal val="0"/>
          <c:showCatName val="0"/>
          <c:showSerName val="0"/>
          <c:showPercent val="0"/>
          <c:showBubbleSize val="0"/>
          <c:showLeaderLines val="1"/>
        </c:dLbls>
        <c:firstSliceAng val="0"/>
        <c:holeSize val="50"/>
      </c:doughnutChart>
    </c:plotArea>
    <c:legend>
      <c:legendPos val="r"/>
      <c:legendEntry>
        <c:idx val="0"/>
        <c:delete val="1"/>
      </c:legendEntry>
      <c:layout>
        <c:manualLayout>
          <c:xMode val="edge"/>
          <c:yMode val="edge"/>
          <c:x val="0.56668088070760558"/>
          <c:y val="0.3605351414406533"/>
          <c:w val="0.43331911929239453"/>
          <c:h val="0.32438976377952849"/>
        </c:manualLayout>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manualLayout>
          <c:layoutTarget val="inner"/>
          <c:xMode val="edge"/>
          <c:yMode val="edge"/>
          <c:x val="9.0452895515720208E-2"/>
          <c:y val="4.2091702822861433E-2"/>
          <c:w val="0.45611716088680432"/>
          <c:h val="0.87500026782366502"/>
        </c:manualLayout>
      </c:layout>
      <c:doughnutChart>
        <c:varyColors val="1"/>
        <c:ser>
          <c:idx val="0"/>
          <c:order val="0"/>
          <c:dPt>
            <c:idx val="0"/>
            <c:bubble3D val="0"/>
            <c:spPr>
              <a:solidFill>
                <a:schemeClr val="tx2"/>
              </a:solidFill>
            </c:spPr>
          </c:dPt>
          <c:dLbls>
            <c:showLegendKey val="0"/>
            <c:showVal val="1"/>
            <c:showCatName val="0"/>
            <c:showSerName val="0"/>
            <c:showPercent val="0"/>
            <c:showBubbleSize val="0"/>
            <c:showLeaderLines val="1"/>
          </c:dLbls>
          <c:cat>
            <c:strRef>
              <c:f>Folha1!$A$8:$A$10</c:f>
              <c:strCache>
                <c:ptCount val="3"/>
                <c:pt idx="0">
                  <c:v>Bayer HealthCare</c:v>
                </c:pt>
                <c:pt idx="1">
                  <c:v>Bayer CropScience</c:v>
                </c:pt>
                <c:pt idx="2">
                  <c:v>Bayer MaterialScience</c:v>
                </c:pt>
              </c:strCache>
            </c:strRef>
          </c:cat>
          <c:val>
            <c:numRef>
              <c:f>Folha1!$B$8:$B$10</c:f>
              <c:numCache>
                <c:formatCode>General</c:formatCode>
                <c:ptCount val="3"/>
                <c:pt idx="0">
                  <c:v>1.9000000000000001</c:v>
                </c:pt>
                <c:pt idx="1">
                  <c:v>0.78200000000000003</c:v>
                </c:pt>
                <c:pt idx="2">
                  <c:v>0.2420000000000001</c:v>
                </c:pt>
              </c:numCache>
            </c:numRef>
          </c:val>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57673926397498254"/>
          <c:y val="0.28062081525523641"/>
          <c:w val="0.4019841402803373"/>
          <c:h val="0.41835020622422248"/>
        </c:manualLayout>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0"/>
    <c:plotArea>
      <c:layout/>
      <c:doughnutChart>
        <c:varyColors val="1"/>
        <c:ser>
          <c:idx val="0"/>
          <c:order val="0"/>
          <c:dPt>
            <c:idx val="0"/>
            <c:bubble3D val="0"/>
            <c:spPr>
              <a:solidFill>
                <a:schemeClr val="tx2"/>
              </a:solidFill>
            </c:spPr>
          </c:dPt>
          <c:dLbls>
            <c:txPr>
              <a:bodyPr/>
              <a:lstStyle/>
              <a:p>
                <a:pPr>
                  <a:defRPr sz="1050"/>
                </a:pPr>
                <a:endParaRPr lang="en-US"/>
              </a:p>
            </c:txPr>
            <c:showLegendKey val="0"/>
            <c:showVal val="1"/>
            <c:showCatName val="0"/>
            <c:showSerName val="0"/>
            <c:showPercent val="0"/>
            <c:showBubbleSize val="0"/>
            <c:showLeaderLines val="1"/>
          </c:dLbls>
          <c:cat>
            <c:strRef>
              <c:f>Folha1!$A$12:$A$14</c:f>
              <c:strCache>
                <c:ptCount val="3"/>
                <c:pt idx="0">
                  <c:v>Bayer HealthCare</c:v>
                </c:pt>
                <c:pt idx="1">
                  <c:v>Bayer CropScience</c:v>
                </c:pt>
                <c:pt idx="2">
                  <c:v>Bayer MaterialScience</c:v>
                </c:pt>
              </c:strCache>
            </c:strRef>
          </c:cat>
          <c:val>
            <c:numRef>
              <c:f>Folha1!$B$12:$B$14</c:f>
              <c:numCache>
                <c:formatCode>#,##0</c:formatCode>
                <c:ptCount val="3"/>
                <c:pt idx="0">
                  <c:v>55300</c:v>
                </c:pt>
                <c:pt idx="1">
                  <c:v>20800</c:v>
                </c:pt>
                <c:pt idx="2">
                  <c:v>14500</c:v>
                </c:pt>
              </c:numCache>
            </c:numRef>
          </c:val>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61369152385363668"/>
          <c:y val="0.37045834336210215"/>
          <c:w val="0.37561328898058882"/>
          <c:h val="0.29983976893718012"/>
        </c:manualLayout>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5"/>
    </mc:Choice>
    <mc:Fallback>
      <c:style val="25"/>
    </mc:Fallback>
  </mc:AlternateContent>
  <c:chart>
    <c:autoTitleDeleted val="0"/>
    <c:plotArea>
      <c:layout>
        <c:manualLayout>
          <c:layoutTarget val="inner"/>
          <c:xMode val="edge"/>
          <c:yMode val="edge"/>
          <c:x val="9.3695510283436992E-2"/>
          <c:y val="9.5833070866141692E-2"/>
          <c:w val="0.45590856698468318"/>
          <c:h val="0.86166719160104988"/>
        </c:manualLayout>
      </c:layout>
      <c:doughnutChart>
        <c:varyColors val="1"/>
        <c:ser>
          <c:idx val="0"/>
          <c:order val="0"/>
          <c:dPt>
            <c:idx val="1"/>
            <c:bubble3D val="0"/>
            <c:spPr>
              <a:solidFill>
                <a:schemeClr val="bg1">
                  <a:lumMod val="85000"/>
                </a:schemeClr>
              </a:solidFill>
            </c:spPr>
          </c:dPt>
          <c:dPt>
            <c:idx val="2"/>
            <c:bubble3D val="0"/>
            <c:spPr>
              <a:solidFill>
                <a:schemeClr val="bg1">
                  <a:lumMod val="50000"/>
                </a:schemeClr>
              </a:solidFill>
            </c:spPr>
          </c:dPt>
          <c:dPt>
            <c:idx val="3"/>
            <c:bubble3D val="0"/>
            <c:spPr>
              <a:solidFill>
                <a:schemeClr val="tx1">
                  <a:lumMod val="85000"/>
                  <a:lumOff val="15000"/>
                </a:schemeClr>
              </a:solidFill>
            </c:spPr>
          </c:dPt>
          <c:dLbls>
            <c:dLbl>
              <c:idx val="3"/>
              <c:spPr/>
              <c:txPr>
                <a:bodyPr/>
                <a:lstStyle/>
                <a:p>
                  <a:pPr>
                    <a:defRPr>
                      <a:solidFill>
                        <a:schemeClr val="bg1"/>
                      </a:solidFill>
                    </a:defRPr>
                  </a:pPr>
                  <a:endParaRPr lang="en-US"/>
                </a:p>
              </c:txPr>
              <c:showLegendKey val="0"/>
              <c:showVal val="1"/>
              <c:showCatName val="0"/>
              <c:showSerName val="0"/>
              <c:showPercent val="0"/>
              <c:showBubbleSize val="0"/>
            </c:dLbl>
            <c:showLegendKey val="0"/>
            <c:showVal val="1"/>
            <c:showCatName val="0"/>
            <c:showSerName val="0"/>
            <c:showPercent val="0"/>
            <c:showBubbleSize val="0"/>
            <c:showLeaderLines val="1"/>
          </c:dLbls>
          <c:cat>
            <c:strRef>
              <c:f>Folha1!$A$17:$A$20</c:f>
              <c:strCache>
                <c:ptCount val="4"/>
                <c:pt idx="0">
                  <c:v>Europa</c:v>
                </c:pt>
                <c:pt idx="1">
                  <c:v>América do Norte</c:v>
                </c:pt>
                <c:pt idx="2">
                  <c:v>Ásia-Pacífico</c:v>
                </c:pt>
                <c:pt idx="3">
                  <c:v>América Latina, África e Médio Oriente</c:v>
                </c:pt>
              </c:strCache>
            </c:strRef>
          </c:cat>
          <c:val>
            <c:numRef>
              <c:f>Folha1!$B$17:$B$20</c:f>
              <c:numCache>
                <c:formatCode>General</c:formatCode>
                <c:ptCount val="4"/>
                <c:pt idx="0">
                  <c:v>14.7</c:v>
                </c:pt>
                <c:pt idx="1">
                  <c:v>9.5</c:v>
                </c:pt>
                <c:pt idx="2">
                  <c:v>8.7000000000000011</c:v>
                </c:pt>
                <c:pt idx="3">
                  <c:v>6.6</c:v>
                </c:pt>
              </c:numCache>
            </c:numRef>
          </c:val>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59391714924523231"/>
          <c:y val="0.27751233595800562"/>
          <c:w val="0.40608285075476702"/>
          <c:h val="0.57164146981627295"/>
        </c:manualLayout>
      </c:layout>
      <c:overlay val="0"/>
    </c:legend>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14350" y="3077282"/>
            <a:ext cx="5829300" cy="2123369"/>
          </a:xfrm>
        </p:spPr>
        <p:txBody>
          <a:bodyPr/>
          <a:lstStyle/>
          <a:p>
            <a:r>
              <a:rPr lang="pt-PT" smtClean="0"/>
              <a:t>Clique para editar o estilo do título do Modelo Global</a:t>
            </a:r>
            <a:endParaRPr lang="en-US"/>
          </a:p>
        </p:txBody>
      </p:sp>
      <p:sp>
        <p:nvSpPr>
          <p:cNvPr id="3" name="Subtítulo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 do subtítulo do modelo global</a:t>
            </a:r>
            <a:endParaRPr lang="en-US"/>
          </a:p>
        </p:txBody>
      </p:sp>
      <p:sp>
        <p:nvSpPr>
          <p:cNvPr id="4" name="Marcador de Posição da Data 3"/>
          <p:cNvSpPr>
            <a:spLocks noGrp="1"/>
          </p:cNvSpPr>
          <p:nvPr>
            <p:ph type="dt" sz="half" idx="10"/>
          </p:nvPr>
        </p:nvSpPr>
        <p:spPr/>
        <p:txBody>
          <a:bodyPr/>
          <a:lstStyle/>
          <a:p>
            <a:fld id="{A4A3E61B-3AB3-490F-90D4-269C8A444AE7}" type="datetimeFigureOut">
              <a:rPr lang="en-US" smtClean="0"/>
              <a:pPr/>
              <a:t>6/6/2014</a:t>
            </a:fld>
            <a:endParaRPr lang="en-US"/>
          </a:p>
        </p:txBody>
      </p:sp>
      <p:sp>
        <p:nvSpPr>
          <p:cNvPr id="5" name="Marcador de Posição do Rodapé 4"/>
          <p:cNvSpPr>
            <a:spLocks noGrp="1"/>
          </p:cNvSpPr>
          <p:nvPr>
            <p:ph type="ftr" sz="quarter" idx="11"/>
          </p:nvPr>
        </p:nvSpPr>
        <p:spPr/>
        <p:txBody>
          <a:bodyPr/>
          <a:lstStyle/>
          <a:p>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 do título do Modelo Global</a:t>
            </a:r>
            <a:endParaRPr lang="en-US"/>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a Data 3"/>
          <p:cNvSpPr>
            <a:spLocks noGrp="1"/>
          </p:cNvSpPr>
          <p:nvPr>
            <p:ph type="dt" sz="half" idx="10"/>
          </p:nvPr>
        </p:nvSpPr>
        <p:spPr/>
        <p:txBody>
          <a:bodyPr/>
          <a:lstStyle/>
          <a:p>
            <a:fld id="{A4A3E61B-3AB3-490F-90D4-269C8A444AE7}" type="datetimeFigureOut">
              <a:rPr lang="en-US" smtClean="0"/>
              <a:pPr/>
              <a:t>6/6/2014</a:t>
            </a:fld>
            <a:endParaRPr lang="en-US"/>
          </a:p>
        </p:txBody>
      </p:sp>
      <p:sp>
        <p:nvSpPr>
          <p:cNvPr id="5" name="Marcador de Posição do Rodapé 4"/>
          <p:cNvSpPr>
            <a:spLocks noGrp="1"/>
          </p:cNvSpPr>
          <p:nvPr>
            <p:ph type="ftr" sz="quarter" idx="11"/>
          </p:nvPr>
        </p:nvSpPr>
        <p:spPr/>
        <p:txBody>
          <a:bodyPr/>
          <a:lstStyle/>
          <a:p>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4972050" y="396700"/>
            <a:ext cx="1543050" cy="8452203"/>
          </a:xfrm>
        </p:spPr>
        <p:txBody>
          <a:bodyPr vert="eaVert"/>
          <a:lstStyle/>
          <a:p>
            <a:r>
              <a:rPr lang="pt-PT" smtClean="0"/>
              <a:t>Clique para editar o estilo do título do Modelo Global</a:t>
            </a:r>
            <a:endParaRPr lang="en-US"/>
          </a:p>
        </p:txBody>
      </p:sp>
      <p:sp>
        <p:nvSpPr>
          <p:cNvPr id="3" name="Marcador de Posição de Texto Vertical 2"/>
          <p:cNvSpPr>
            <a:spLocks noGrp="1"/>
          </p:cNvSpPr>
          <p:nvPr>
            <p:ph type="body" orient="vert" idx="1"/>
          </p:nvPr>
        </p:nvSpPr>
        <p:spPr>
          <a:xfrm>
            <a:off x="342900" y="396700"/>
            <a:ext cx="4514850" cy="8452203"/>
          </a:xfrm>
        </p:spPr>
        <p:txBody>
          <a:bodyPr vert="eaVert"/>
          <a:lstStyle/>
          <a:p>
            <a:pPr lvl="0"/>
            <a:r>
              <a:rPr lang="pt-PT" smtClean="0"/>
              <a:t>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a Data 3"/>
          <p:cNvSpPr>
            <a:spLocks noGrp="1"/>
          </p:cNvSpPr>
          <p:nvPr>
            <p:ph type="dt" sz="half" idx="10"/>
          </p:nvPr>
        </p:nvSpPr>
        <p:spPr/>
        <p:txBody>
          <a:bodyPr/>
          <a:lstStyle/>
          <a:p>
            <a:fld id="{A4A3E61B-3AB3-490F-90D4-269C8A444AE7}" type="datetimeFigureOut">
              <a:rPr lang="en-US" smtClean="0"/>
              <a:pPr/>
              <a:t>6/6/2014</a:t>
            </a:fld>
            <a:endParaRPr lang="en-US"/>
          </a:p>
        </p:txBody>
      </p:sp>
      <p:sp>
        <p:nvSpPr>
          <p:cNvPr id="5" name="Marcador de Posição do Rodapé 4"/>
          <p:cNvSpPr>
            <a:spLocks noGrp="1"/>
          </p:cNvSpPr>
          <p:nvPr>
            <p:ph type="ftr" sz="quarter" idx="11"/>
          </p:nvPr>
        </p:nvSpPr>
        <p:spPr/>
        <p:txBody>
          <a:bodyPr/>
          <a:lstStyle/>
          <a:p>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 do título do Modelo Global</a:t>
            </a:r>
            <a:endParaRPr lang="en-US"/>
          </a:p>
        </p:txBody>
      </p:sp>
      <p:sp>
        <p:nvSpPr>
          <p:cNvPr id="3" name="Marcador de Posição de Conteúdo 2"/>
          <p:cNvSpPr>
            <a:spLocks noGrp="1"/>
          </p:cNvSpPr>
          <p:nvPr>
            <p:ph idx="1"/>
          </p:nvPr>
        </p:nvSpPr>
        <p:spPr/>
        <p:txBody>
          <a:bodyPr/>
          <a:lstStyle/>
          <a:p>
            <a:pPr lvl="0"/>
            <a:r>
              <a:rPr lang="pt-PT" smtClean="0"/>
              <a:t>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a Data 3"/>
          <p:cNvSpPr>
            <a:spLocks noGrp="1"/>
          </p:cNvSpPr>
          <p:nvPr>
            <p:ph type="dt" sz="half" idx="10"/>
          </p:nvPr>
        </p:nvSpPr>
        <p:spPr/>
        <p:txBody>
          <a:bodyPr/>
          <a:lstStyle/>
          <a:p>
            <a:fld id="{A4A3E61B-3AB3-490F-90D4-269C8A444AE7}" type="datetimeFigureOut">
              <a:rPr lang="en-US" smtClean="0"/>
              <a:pPr/>
              <a:t>6/6/2014</a:t>
            </a:fld>
            <a:endParaRPr lang="en-US"/>
          </a:p>
        </p:txBody>
      </p:sp>
      <p:sp>
        <p:nvSpPr>
          <p:cNvPr id="5" name="Marcador de Posição do Rodapé 4"/>
          <p:cNvSpPr>
            <a:spLocks noGrp="1"/>
          </p:cNvSpPr>
          <p:nvPr>
            <p:ph type="ftr" sz="quarter" idx="11"/>
          </p:nvPr>
        </p:nvSpPr>
        <p:spPr/>
        <p:txBody>
          <a:bodyPr/>
          <a:lstStyle/>
          <a:p>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541735" y="6365523"/>
            <a:ext cx="5829300" cy="1967442"/>
          </a:xfrm>
        </p:spPr>
        <p:txBody>
          <a:bodyPr anchor="t"/>
          <a:lstStyle>
            <a:lvl1pPr algn="l">
              <a:defRPr sz="4000" b="1" cap="all"/>
            </a:lvl1pPr>
          </a:lstStyle>
          <a:p>
            <a:r>
              <a:rPr lang="pt-PT" smtClean="0"/>
              <a:t>Clique para editar o estilo do título do Modelo Global</a:t>
            </a:r>
            <a:endParaRPr lang="en-US"/>
          </a:p>
        </p:txBody>
      </p:sp>
      <p:sp>
        <p:nvSpPr>
          <p:cNvPr id="3" name="Marcador de Posição do Texto 2"/>
          <p:cNvSpPr>
            <a:spLocks noGrp="1"/>
          </p:cNvSpPr>
          <p:nvPr>
            <p:ph type="body" idx="1"/>
          </p:nvPr>
        </p:nvSpPr>
        <p:spPr>
          <a:xfrm>
            <a:off x="541735" y="4198586"/>
            <a:ext cx="5829300" cy="21669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 de texto do modelo global</a:t>
            </a:r>
          </a:p>
        </p:txBody>
      </p:sp>
      <p:sp>
        <p:nvSpPr>
          <p:cNvPr id="4" name="Marcador de Posição da Data 3"/>
          <p:cNvSpPr>
            <a:spLocks noGrp="1"/>
          </p:cNvSpPr>
          <p:nvPr>
            <p:ph type="dt" sz="half" idx="10"/>
          </p:nvPr>
        </p:nvSpPr>
        <p:spPr/>
        <p:txBody>
          <a:bodyPr/>
          <a:lstStyle/>
          <a:p>
            <a:fld id="{A4A3E61B-3AB3-490F-90D4-269C8A444AE7}" type="datetimeFigureOut">
              <a:rPr lang="en-US" smtClean="0"/>
              <a:pPr/>
              <a:t>6/6/2014</a:t>
            </a:fld>
            <a:endParaRPr lang="en-US"/>
          </a:p>
        </p:txBody>
      </p:sp>
      <p:sp>
        <p:nvSpPr>
          <p:cNvPr id="5" name="Marcador de Posição do Rodapé 4"/>
          <p:cNvSpPr>
            <a:spLocks noGrp="1"/>
          </p:cNvSpPr>
          <p:nvPr>
            <p:ph type="ftr" sz="quarter" idx="11"/>
          </p:nvPr>
        </p:nvSpPr>
        <p:spPr/>
        <p:txBody>
          <a:bodyPr/>
          <a:lstStyle/>
          <a:p>
            <a:endParaRPr lang="en-US"/>
          </a:p>
        </p:txBody>
      </p:sp>
      <p:sp>
        <p:nvSpPr>
          <p:cNvPr id="6" name="Marcador de Posição do Número do Diapositivo 5"/>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 do título do Modelo Global</a:t>
            </a:r>
            <a:endParaRPr lang="en-US"/>
          </a:p>
        </p:txBody>
      </p:sp>
      <p:sp>
        <p:nvSpPr>
          <p:cNvPr id="3" name="Marcador de Posição de Conteúdo 2"/>
          <p:cNvSpPr>
            <a:spLocks noGrp="1"/>
          </p:cNvSpPr>
          <p:nvPr>
            <p:ph sz="half" idx="1"/>
          </p:nvPr>
        </p:nvSpPr>
        <p:spPr>
          <a:xfrm>
            <a:off x="342900" y="2311401"/>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e Conteúdo 3"/>
          <p:cNvSpPr>
            <a:spLocks noGrp="1"/>
          </p:cNvSpPr>
          <p:nvPr>
            <p:ph sz="half" idx="2"/>
          </p:nvPr>
        </p:nvSpPr>
        <p:spPr>
          <a:xfrm>
            <a:off x="3486150" y="2311401"/>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5" name="Marcador de Posição da Data 4"/>
          <p:cNvSpPr>
            <a:spLocks noGrp="1"/>
          </p:cNvSpPr>
          <p:nvPr>
            <p:ph type="dt" sz="half" idx="10"/>
          </p:nvPr>
        </p:nvSpPr>
        <p:spPr/>
        <p:txBody>
          <a:bodyPr/>
          <a:lstStyle/>
          <a:p>
            <a:fld id="{A4A3E61B-3AB3-490F-90D4-269C8A444AE7}" type="datetimeFigureOut">
              <a:rPr lang="en-US" smtClean="0"/>
              <a:pPr/>
              <a:t>6/6/2014</a:t>
            </a:fld>
            <a:endParaRPr lang="en-US"/>
          </a:p>
        </p:txBody>
      </p:sp>
      <p:sp>
        <p:nvSpPr>
          <p:cNvPr id="6" name="Marcador de Posição do Rodapé 5"/>
          <p:cNvSpPr>
            <a:spLocks noGrp="1"/>
          </p:cNvSpPr>
          <p:nvPr>
            <p:ph type="ftr" sz="quarter" idx="11"/>
          </p:nvPr>
        </p:nvSpPr>
        <p:spPr/>
        <p:txBody>
          <a:bodyPr/>
          <a:lstStyle/>
          <a:p>
            <a:endParaRPr lang="en-US"/>
          </a:p>
        </p:txBody>
      </p:sp>
      <p:sp>
        <p:nvSpPr>
          <p:cNvPr id="7" name="Marcador de Posição do Número do Diapositivo 6"/>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 do título do Modelo Global</a:t>
            </a:r>
            <a:endParaRPr lang="en-US"/>
          </a:p>
        </p:txBody>
      </p:sp>
      <p:sp>
        <p:nvSpPr>
          <p:cNvPr id="3" name="Marcador de Posição do Texto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 de texto do modelo global</a:t>
            </a:r>
          </a:p>
        </p:txBody>
      </p:sp>
      <p:sp>
        <p:nvSpPr>
          <p:cNvPr id="4" name="Marcador de Posição de Conteúdo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5" name="Marcador de Posição do Texto 4"/>
          <p:cNvSpPr>
            <a:spLocks noGrp="1"/>
          </p:cNvSpPr>
          <p:nvPr>
            <p:ph type="body" sz="quarter" idx="3"/>
          </p:nvPr>
        </p:nvSpPr>
        <p:spPr>
          <a:xfrm>
            <a:off x="3483769"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 de texto do modelo global</a:t>
            </a:r>
          </a:p>
        </p:txBody>
      </p:sp>
      <p:sp>
        <p:nvSpPr>
          <p:cNvPr id="6" name="Marcador de Posição de Conteúdo 5"/>
          <p:cNvSpPr>
            <a:spLocks noGrp="1"/>
          </p:cNvSpPr>
          <p:nvPr>
            <p:ph sz="quarter" idx="4"/>
          </p:nvPr>
        </p:nvSpPr>
        <p:spPr>
          <a:xfrm>
            <a:off x="3483769"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7" name="Marcador de Posição da Data 6"/>
          <p:cNvSpPr>
            <a:spLocks noGrp="1"/>
          </p:cNvSpPr>
          <p:nvPr>
            <p:ph type="dt" sz="half" idx="10"/>
          </p:nvPr>
        </p:nvSpPr>
        <p:spPr/>
        <p:txBody>
          <a:bodyPr/>
          <a:lstStyle/>
          <a:p>
            <a:fld id="{A4A3E61B-3AB3-490F-90D4-269C8A444AE7}" type="datetimeFigureOut">
              <a:rPr lang="en-US" smtClean="0"/>
              <a:pPr/>
              <a:t>6/6/2014</a:t>
            </a:fld>
            <a:endParaRPr lang="en-US"/>
          </a:p>
        </p:txBody>
      </p:sp>
      <p:sp>
        <p:nvSpPr>
          <p:cNvPr id="8" name="Marcador de Posição do Rodapé 7"/>
          <p:cNvSpPr>
            <a:spLocks noGrp="1"/>
          </p:cNvSpPr>
          <p:nvPr>
            <p:ph type="ftr" sz="quarter" idx="11"/>
          </p:nvPr>
        </p:nvSpPr>
        <p:spPr/>
        <p:txBody>
          <a:bodyPr/>
          <a:lstStyle/>
          <a:p>
            <a:endParaRPr lang="en-US"/>
          </a:p>
        </p:txBody>
      </p:sp>
      <p:sp>
        <p:nvSpPr>
          <p:cNvPr id="9" name="Marcador de Posição do Número do Diapositivo 8"/>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 do título do Modelo Global</a:t>
            </a:r>
            <a:endParaRPr lang="en-US"/>
          </a:p>
        </p:txBody>
      </p:sp>
      <p:sp>
        <p:nvSpPr>
          <p:cNvPr id="3" name="Marcador de Posição da Data 2"/>
          <p:cNvSpPr>
            <a:spLocks noGrp="1"/>
          </p:cNvSpPr>
          <p:nvPr>
            <p:ph type="dt" sz="half" idx="10"/>
          </p:nvPr>
        </p:nvSpPr>
        <p:spPr/>
        <p:txBody>
          <a:bodyPr/>
          <a:lstStyle/>
          <a:p>
            <a:fld id="{A4A3E61B-3AB3-490F-90D4-269C8A444AE7}" type="datetimeFigureOut">
              <a:rPr lang="en-US" smtClean="0"/>
              <a:pPr/>
              <a:t>6/6/2014</a:t>
            </a:fld>
            <a:endParaRPr lang="en-US"/>
          </a:p>
        </p:txBody>
      </p:sp>
      <p:sp>
        <p:nvSpPr>
          <p:cNvPr id="4" name="Marcador de Posição do Rodapé 3"/>
          <p:cNvSpPr>
            <a:spLocks noGrp="1"/>
          </p:cNvSpPr>
          <p:nvPr>
            <p:ph type="ftr" sz="quarter" idx="11"/>
          </p:nvPr>
        </p:nvSpPr>
        <p:spPr/>
        <p:txBody>
          <a:bodyPr/>
          <a:lstStyle/>
          <a:p>
            <a:endParaRPr lang="en-US"/>
          </a:p>
        </p:txBody>
      </p:sp>
      <p:sp>
        <p:nvSpPr>
          <p:cNvPr id="5" name="Marcador de Posição do Número do Diapositivo 4"/>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A4A3E61B-3AB3-490F-90D4-269C8A444AE7}" type="datetimeFigureOut">
              <a:rPr lang="en-US" smtClean="0"/>
              <a:pPr/>
              <a:t>6/6/2014</a:t>
            </a:fld>
            <a:endParaRPr lang="en-US"/>
          </a:p>
        </p:txBody>
      </p:sp>
      <p:sp>
        <p:nvSpPr>
          <p:cNvPr id="3" name="Marcador de Posição do Rodapé 2"/>
          <p:cNvSpPr>
            <a:spLocks noGrp="1"/>
          </p:cNvSpPr>
          <p:nvPr>
            <p:ph type="ftr" sz="quarter" idx="11"/>
          </p:nvPr>
        </p:nvSpPr>
        <p:spPr/>
        <p:txBody>
          <a:bodyPr/>
          <a:lstStyle/>
          <a:p>
            <a:endParaRPr lang="en-US"/>
          </a:p>
        </p:txBody>
      </p:sp>
      <p:sp>
        <p:nvSpPr>
          <p:cNvPr id="4" name="Marcador de Posição do Número do Diapositivo 3"/>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42900" y="394405"/>
            <a:ext cx="2256235" cy="1678517"/>
          </a:xfrm>
        </p:spPr>
        <p:txBody>
          <a:bodyPr anchor="b"/>
          <a:lstStyle>
            <a:lvl1pPr algn="l">
              <a:defRPr sz="2000" b="1"/>
            </a:lvl1pPr>
          </a:lstStyle>
          <a:p>
            <a:r>
              <a:rPr lang="pt-PT" smtClean="0"/>
              <a:t>Clique para editar o estilo do título do Modelo Global</a:t>
            </a:r>
            <a:endParaRPr lang="en-US"/>
          </a:p>
        </p:txBody>
      </p:sp>
      <p:sp>
        <p:nvSpPr>
          <p:cNvPr id="3" name="Marcador de Posição de Conteúdo 2"/>
          <p:cNvSpPr>
            <a:spLocks noGrp="1"/>
          </p:cNvSpPr>
          <p:nvPr>
            <p:ph idx="1"/>
          </p:nvPr>
        </p:nvSpPr>
        <p:spPr>
          <a:xfrm>
            <a:off x="2681287"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o Texto 3"/>
          <p:cNvSpPr>
            <a:spLocks noGrp="1"/>
          </p:cNvSpPr>
          <p:nvPr>
            <p:ph type="body" sz="half" idx="2"/>
          </p:nvPr>
        </p:nvSpPr>
        <p:spPr>
          <a:xfrm>
            <a:off x="342900"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 de texto do modelo global</a:t>
            </a:r>
          </a:p>
        </p:txBody>
      </p:sp>
      <p:sp>
        <p:nvSpPr>
          <p:cNvPr id="5" name="Marcador de Posição da Data 4"/>
          <p:cNvSpPr>
            <a:spLocks noGrp="1"/>
          </p:cNvSpPr>
          <p:nvPr>
            <p:ph type="dt" sz="half" idx="10"/>
          </p:nvPr>
        </p:nvSpPr>
        <p:spPr/>
        <p:txBody>
          <a:bodyPr/>
          <a:lstStyle/>
          <a:p>
            <a:fld id="{A4A3E61B-3AB3-490F-90D4-269C8A444AE7}" type="datetimeFigureOut">
              <a:rPr lang="en-US" smtClean="0"/>
              <a:pPr/>
              <a:t>6/6/2014</a:t>
            </a:fld>
            <a:endParaRPr lang="en-US"/>
          </a:p>
        </p:txBody>
      </p:sp>
      <p:sp>
        <p:nvSpPr>
          <p:cNvPr id="6" name="Marcador de Posição do Rodapé 5"/>
          <p:cNvSpPr>
            <a:spLocks noGrp="1"/>
          </p:cNvSpPr>
          <p:nvPr>
            <p:ph type="ftr" sz="quarter" idx="11"/>
          </p:nvPr>
        </p:nvSpPr>
        <p:spPr/>
        <p:txBody>
          <a:bodyPr/>
          <a:lstStyle/>
          <a:p>
            <a:endParaRPr lang="en-US"/>
          </a:p>
        </p:txBody>
      </p:sp>
      <p:sp>
        <p:nvSpPr>
          <p:cNvPr id="7" name="Marcador de Posição do Número do Diapositivo 6"/>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344216" y="6934200"/>
            <a:ext cx="4114800" cy="818622"/>
          </a:xfrm>
        </p:spPr>
        <p:txBody>
          <a:bodyPr anchor="b"/>
          <a:lstStyle>
            <a:lvl1pPr algn="l">
              <a:defRPr sz="2000" b="1"/>
            </a:lvl1pPr>
          </a:lstStyle>
          <a:p>
            <a:r>
              <a:rPr lang="pt-PT" smtClean="0"/>
              <a:t>Clique para editar o estilo do título do Modelo Global</a:t>
            </a:r>
            <a:endParaRPr lang="en-US"/>
          </a:p>
        </p:txBody>
      </p:sp>
      <p:sp>
        <p:nvSpPr>
          <p:cNvPr id="3" name="Marcador de Posição da Imagem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Posição do Texto 3"/>
          <p:cNvSpPr>
            <a:spLocks noGrp="1"/>
          </p:cNvSpPr>
          <p:nvPr>
            <p:ph type="body" sz="half" idx="2"/>
          </p:nvPr>
        </p:nvSpPr>
        <p:spPr>
          <a:xfrm>
            <a:off x="1344216" y="7752822"/>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 de texto do modelo global</a:t>
            </a:r>
          </a:p>
        </p:txBody>
      </p:sp>
      <p:sp>
        <p:nvSpPr>
          <p:cNvPr id="5" name="Marcador de Posição da Data 4"/>
          <p:cNvSpPr>
            <a:spLocks noGrp="1"/>
          </p:cNvSpPr>
          <p:nvPr>
            <p:ph type="dt" sz="half" idx="10"/>
          </p:nvPr>
        </p:nvSpPr>
        <p:spPr/>
        <p:txBody>
          <a:bodyPr/>
          <a:lstStyle/>
          <a:p>
            <a:fld id="{A4A3E61B-3AB3-490F-90D4-269C8A444AE7}" type="datetimeFigureOut">
              <a:rPr lang="en-US" smtClean="0"/>
              <a:pPr/>
              <a:t>6/6/2014</a:t>
            </a:fld>
            <a:endParaRPr lang="en-US"/>
          </a:p>
        </p:txBody>
      </p:sp>
      <p:sp>
        <p:nvSpPr>
          <p:cNvPr id="6" name="Marcador de Posição do Rodapé 5"/>
          <p:cNvSpPr>
            <a:spLocks noGrp="1"/>
          </p:cNvSpPr>
          <p:nvPr>
            <p:ph type="ftr" sz="quarter" idx="11"/>
          </p:nvPr>
        </p:nvSpPr>
        <p:spPr/>
        <p:txBody>
          <a:bodyPr/>
          <a:lstStyle/>
          <a:p>
            <a:endParaRPr lang="en-US"/>
          </a:p>
        </p:txBody>
      </p:sp>
      <p:sp>
        <p:nvSpPr>
          <p:cNvPr id="7" name="Marcador de Posição do Número do Diapositivo 6"/>
          <p:cNvSpPr>
            <a:spLocks noGrp="1"/>
          </p:cNvSpPr>
          <p:nvPr>
            <p:ph type="sldNum" sz="quarter" idx="12"/>
          </p:nvPr>
        </p:nvSpPr>
        <p:spPr/>
        <p:txBody>
          <a:bodyPr/>
          <a:lstStyle/>
          <a:p>
            <a:fld id="{8745C66F-FC7B-4C52-931F-EAABACA1CBDF}"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lang="pt-PT" smtClean="0"/>
              <a:t>Clique para editar o estilo do título do Modelo Global</a:t>
            </a:r>
            <a:endParaRPr lang="en-US"/>
          </a:p>
        </p:txBody>
      </p:sp>
      <p:sp>
        <p:nvSpPr>
          <p:cNvPr id="3" name="Marcador de Posição do Texto 2"/>
          <p:cNvSpPr>
            <a:spLocks noGrp="1"/>
          </p:cNvSpPr>
          <p:nvPr>
            <p:ph type="body" idx="1"/>
          </p:nvPr>
        </p:nvSpPr>
        <p:spPr>
          <a:xfrm>
            <a:off x="342900" y="2311401"/>
            <a:ext cx="6172200" cy="6537502"/>
          </a:xfrm>
          <a:prstGeom prst="rect">
            <a:avLst/>
          </a:prstGeom>
        </p:spPr>
        <p:txBody>
          <a:bodyPr vert="horz" lIns="91440" tIns="45720" rIns="91440" bIns="45720" rtlCol="0">
            <a:normAutofit/>
          </a:bodyPr>
          <a:lstStyle/>
          <a:p>
            <a:pPr lvl="0"/>
            <a:r>
              <a:rPr lang="pt-PT" smtClean="0"/>
              <a:t>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en-US"/>
          </a:p>
        </p:txBody>
      </p:sp>
      <p:sp>
        <p:nvSpPr>
          <p:cNvPr id="4" name="Marcador de Posição da Data 3"/>
          <p:cNvSpPr>
            <a:spLocks noGrp="1"/>
          </p:cNvSpPr>
          <p:nvPr>
            <p:ph type="dt" sz="half" idx="2"/>
          </p:nvPr>
        </p:nvSpPr>
        <p:spPr>
          <a:xfrm>
            <a:off x="342900" y="9181395"/>
            <a:ext cx="1600200" cy="527403"/>
          </a:xfrm>
          <a:prstGeom prst="rect">
            <a:avLst/>
          </a:prstGeom>
        </p:spPr>
        <p:txBody>
          <a:bodyPr vert="horz" lIns="91440" tIns="45720" rIns="91440" bIns="45720" rtlCol="0" anchor="ctr"/>
          <a:lstStyle>
            <a:lvl1pPr algn="l">
              <a:defRPr sz="1200">
                <a:solidFill>
                  <a:schemeClr val="tx1">
                    <a:tint val="75000"/>
                  </a:schemeClr>
                </a:solidFill>
              </a:defRPr>
            </a:lvl1pPr>
          </a:lstStyle>
          <a:p>
            <a:fld id="{A4A3E61B-3AB3-490F-90D4-269C8A444AE7}" type="datetimeFigureOut">
              <a:rPr lang="en-US" smtClean="0"/>
              <a:pPr/>
              <a:t>6/6/2014</a:t>
            </a:fld>
            <a:endParaRPr lang="en-US"/>
          </a:p>
        </p:txBody>
      </p:sp>
      <p:sp>
        <p:nvSpPr>
          <p:cNvPr id="5" name="Marcador de Posição do Rodapé 4"/>
          <p:cNvSpPr>
            <a:spLocks noGrp="1"/>
          </p:cNvSpPr>
          <p:nvPr>
            <p:ph type="ftr" sz="quarter" idx="3"/>
          </p:nvPr>
        </p:nvSpPr>
        <p:spPr>
          <a:xfrm>
            <a:off x="2343150" y="9181395"/>
            <a:ext cx="2171700" cy="52740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Posição do Número do Diapositivo 5"/>
          <p:cNvSpPr>
            <a:spLocks noGrp="1"/>
          </p:cNvSpPr>
          <p:nvPr>
            <p:ph type="sldNum" sz="quarter" idx="4"/>
          </p:nvPr>
        </p:nvSpPr>
        <p:spPr>
          <a:xfrm>
            <a:off x="4914900" y="9181395"/>
            <a:ext cx="1600200" cy="527403"/>
          </a:xfrm>
          <a:prstGeom prst="rect">
            <a:avLst/>
          </a:prstGeom>
        </p:spPr>
        <p:txBody>
          <a:bodyPr vert="horz" lIns="91440" tIns="45720" rIns="91440" bIns="45720" rtlCol="0" anchor="ctr"/>
          <a:lstStyle>
            <a:lvl1pPr algn="r">
              <a:defRPr sz="1200">
                <a:solidFill>
                  <a:schemeClr val="tx1">
                    <a:tint val="75000"/>
                  </a:schemeClr>
                </a:solidFill>
              </a:defRPr>
            </a:lvl1pPr>
          </a:lstStyle>
          <a:p>
            <a:fld id="{8745C66F-FC7B-4C52-931F-EAABACA1CBDF}"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ângulo 15"/>
          <p:cNvSpPr/>
          <p:nvPr/>
        </p:nvSpPr>
        <p:spPr>
          <a:xfrm>
            <a:off x="0" y="4572000"/>
            <a:ext cx="6858000" cy="5334000"/>
          </a:xfrm>
          <a:prstGeom prst="rect">
            <a:avLst/>
          </a:prstGeom>
          <a:solidFill>
            <a:srgbClr val="008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5" name="Imagem 14" descr="150 anos SciencieForBetterLife.bmp"/>
          <p:cNvPicPr>
            <a:picLocks noChangeAspect="1"/>
          </p:cNvPicPr>
          <p:nvPr/>
        </p:nvPicPr>
        <p:blipFill>
          <a:blip r:embed="rId2" cstate="screen"/>
          <a:stretch>
            <a:fillRect/>
          </a:stretch>
        </p:blipFill>
        <p:spPr>
          <a:xfrm>
            <a:off x="0" y="0"/>
            <a:ext cx="6858000" cy="4571007"/>
          </a:xfrm>
          <a:prstGeom prst="rect">
            <a:avLst/>
          </a:prstGeom>
        </p:spPr>
      </p:pic>
      <p:grpSp>
        <p:nvGrpSpPr>
          <p:cNvPr id="7" name="Grupo 6"/>
          <p:cNvGrpSpPr/>
          <p:nvPr/>
        </p:nvGrpSpPr>
        <p:grpSpPr>
          <a:xfrm>
            <a:off x="7391400" y="3048000"/>
            <a:ext cx="2590800" cy="6641122"/>
            <a:chOff x="3581400" y="228600"/>
            <a:chExt cx="2590800" cy="6641122"/>
          </a:xfrm>
        </p:grpSpPr>
        <p:graphicFrame>
          <p:nvGraphicFramePr>
            <p:cNvPr id="4" name="Gráfico 3"/>
            <p:cNvGraphicFramePr/>
            <p:nvPr/>
          </p:nvGraphicFramePr>
          <p:xfrm>
            <a:off x="3581400" y="2057400"/>
            <a:ext cx="2590800" cy="3124200"/>
          </p:xfrm>
          <a:graphic>
            <a:graphicData uri="http://schemas.openxmlformats.org/drawingml/2006/chart">
              <c:chart xmlns:c="http://schemas.openxmlformats.org/drawingml/2006/chart" xmlns:r="http://schemas.openxmlformats.org/officeDocument/2006/relationships" r:id="rId3"/>
            </a:graphicData>
          </a:graphic>
        </p:graphicFrame>
        <p:pic>
          <p:nvPicPr>
            <p:cNvPr id="2050" name="Picture 2" descr="http://www.news.bayer.com/baynews/baynews.nsf/9e98be153cdcc54ac1257ac2006c2bf3/5f910d78f803d004c1257236003cb543/b0/0.84?OpenElement&amp;FieldElemFormat=jpg"/>
            <p:cNvPicPr>
              <a:picLocks noChangeAspect="1" noChangeArrowheads="1"/>
            </p:cNvPicPr>
            <p:nvPr/>
          </p:nvPicPr>
          <p:blipFill>
            <a:blip r:embed="rId4" cstate="screen"/>
            <a:srcRect/>
            <a:stretch>
              <a:fillRect/>
            </a:stretch>
          </p:blipFill>
          <p:spPr bwMode="auto">
            <a:xfrm>
              <a:off x="3810000" y="228600"/>
              <a:ext cx="2051050" cy="2084388"/>
            </a:xfrm>
            <a:prstGeom prst="rect">
              <a:avLst/>
            </a:prstGeom>
            <a:noFill/>
          </p:spPr>
        </p:pic>
        <p:pic>
          <p:nvPicPr>
            <p:cNvPr id="9" name="Imagem 8" descr="Imagem1.png"/>
            <p:cNvPicPr>
              <a:picLocks noChangeAspect="1"/>
            </p:cNvPicPr>
            <p:nvPr/>
          </p:nvPicPr>
          <p:blipFill>
            <a:blip r:embed="rId5" cstate="screen"/>
            <a:stretch>
              <a:fillRect/>
            </a:stretch>
          </p:blipFill>
          <p:spPr>
            <a:xfrm>
              <a:off x="3733800" y="4953000"/>
              <a:ext cx="2142578" cy="1916722"/>
            </a:xfrm>
            <a:prstGeom prst="rect">
              <a:avLst/>
            </a:prstGeom>
          </p:spPr>
        </p:pic>
      </p:grpSp>
      <p:sp>
        <p:nvSpPr>
          <p:cNvPr id="8" name="CaixaDeTexto 7"/>
          <p:cNvSpPr txBox="1"/>
          <p:nvPr/>
        </p:nvSpPr>
        <p:spPr>
          <a:xfrm>
            <a:off x="152400" y="5985064"/>
            <a:ext cx="4114800" cy="2015936"/>
          </a:xfrm>
          <a:prstGeom prst="rect">
            <a:avLst/>
          </a:prstGeom>
          <a:noFill/>
        </p:spPr>
        <p:txBody>
          <a:bodyPr wrap="square" rtlCol="0">
            <a:spAutoFit/>
          </a:bodyPr>
          <a:lstStyle/>
          <a:p>
            <a:pPr algn="just">
              <a:spcAft>
                <a:spcPts val="600"/>
              </a:spcAft>
            </a:pPr>
            <a:r>
              <a:rPr lang="pt-PT" sz="1100" dirty="0" smtClean="0">
                <a:solidFill>
                  <a:schemeClr val="bg1"/>
                </a:solidFill>
                <a:latin typeface="Arial" pitchFamily="34" charset="0"/>
                <a:cs typeface="Arial" pitchFamily="34" charset="0"/>
              </a:rPr>
              <a:t>Há 150 anos, a Bayer começou por ser uma empresa química que se afirmou pela sua capacidade de inovação na área dos corantes sintéticos. </a:t>
            </a:r>
          </a:p>
          <a:p>
            <a:pPr algn="just">
              <a:spcAft>
                <a:spcPts val="600"/>
              </a:spcAft>
            </a:pPr>
            <a:r>
              <a:rPr lang="pt-PT" sz="1100" dirty="0" smtClean="0">
                <a:solidFill>
                  <a:schemeClr val="bg1"/>
                </a:solidFill>
                <a:latin typeface="Arial" pitchFamily="34" charset="0"/>
                <a:cs typeface="Arial" pitchFamily="34" charset="0"/>
              </a:rPr>
              <a:t>Em poucos anos, ampliou a sua atividade ao setor farmacêutico, criando, ainda no século XIX, um dos medicamentos mais icónicos de sempre: a </a:t>
            </a:r>
            <a:r>
              <a:rPr lang="pt-PT" sz="1100" dirty="0" err="1" smtClean="0">
                <a:solidFill>
                  <a:schemeClr val="bg1"/>
                </a:solidFill>
                <a:latin typeface="Arial" pitchFamily="34" charset="0"/>
                <a:cs typeface="Arial" pitchFamily="34" charset="0"/>
              </a:rPr>
              <a:t>Aspirina®</a:t>
            </a:r>
            <a:r>
              <a:rPr lang="pt-PT" sz="1100" dirty="0" smtClean="0">
                <a:solidFill>
                  <a:schemeClr val="bg1"/>
                </a:solidFill>
                <a:latin typeface="Arial" pitchFamily="34" charset="0"/>
                <a:cs typeface="Arial" pitchFamily="34" charset="0"/>
              </a:rPr>
              <a:t>. </a:t>
            </a:r>
          </a:p>
          <a:p>
            <a:pPr algn="just">
              <a:spcAft>
                <a:spcPts val="600"/>
              </a:spcAft>
            </a:pPr>
            <a:r>
              <a:rPr lang="pt-PT" sz="1100" dirty="0" smtClean="0">
                <a:solidFill>
                  <a:schemeClr val="bg1"/>
                </a:solidFill>
                <a:latin typeface="Arial" pitchFamily="34" charset="0"/>
                <a:cs typeface="Arial" pitchFamily="34" charset="0"/>
              </a:rPr>
              <a:t>A internacionalização chegou cedo e, no início do século XX, a Bayer estava já presente em vários países da Europa e nos Estados Unidos da América. Em 1909 chegou a Portugal.</a:t>
            </a:r>
          </a:p>
          <a:p>
            <a:pPr algn="just"/>
            <a:endParaRPr lang="pt-PT" sz="1100" dirty="0">
              <a:solidFill>
                <a:schemeClr val="bg1"/>
              </a:solidFill>
              <a:latin typeface="Arial" pitchFamily="34" charset="0"/>
              <a:cs typeface="Arial" pitchFamily="34" charset="0"/>
            </a:endParaRPr>
          </a:p>
        </p:txBody>
      </p:sp>
      <p:sp>
        <p:nvSpPr>
          <p:cNvPr id="10" name="CaixaDeTexto 9"/>
          <p:cNvSpPr txBox="1"/>
          <p:nvPr/>
        </p:nvSpPr>
        <p:spPr>
          <a:xfrm>
            <a:off x="152400" y="4724400"/>
            <a:ext cx="4191000" cy="1292662"/>
          </a:xfrm>
          <a:prstGeom prst="rect">
            <a:avLst/>
          </a:prstGeom>
          <a:noFill/>
        </p:spPr>
        <p:txBody>
          <a:bodyPr wrap="square" rtlCol="0">
            <a:spAutoFit/>
          </a:bodyPr>
          <a:lstStyle/>
          <a:p>
            <a:r>
              <a:rPr lang="pt-PT" sz="2400" dirty="0" smtClean="0">
                <a:solidFill>
                  <a:schemeClr val="bg1"/>
                </a:solidFill>
                <a:latin typeface="Arial" pitchFamily="34" charset="0"/>
                <a:cs typeface="Arial" pitchFamily="34" charset="0"/>
              </a:rPr>
              <a:t>Há</a:t>
            </a:r>
            <a:r>
              <a:rPr lang="pt-PT" sz="2200" dirty="0" smtClean="0">
                <a:solidFill>
                  <a:schemeClr val="bg1"/>
                </a:solidFill>
                <a:latin typeface="Arial" pitchFamily="34" charset="0"/>
                <a:cs typeface="Arial" pitchFamily="34" charset="0"/>
              </a:rPr>
              <a:t> </a:t>
            </a:r>
            <a:r>
              <a:rPr lang="pt-PT" sz="2600" dirty="0" smtClean="0">
                <a:solidFill>
                  <a:schemeClr val="bg1"/>
                </a:solidFill>
                <a:latin typeface="Arial" pitchFamily="34" charset="0"/>
                <a:cs typeface="Arial" pitchFamily="34" charset="0"/>
              </a:rPr>
              <a:t>150</a:t>
            </a:r>
            <a:r>
              <a:rPr lang="pt-PT" sz="2200" dirty="0" smtClean="0">
                <a:solidFill>
                  <a:schemeClr val="bg1"/>
                </a:solidFill>
                <a:latin typeface="Arial" pitchFamily="34" charset="0"/>
                <a:cs typeface="Arial" pitchFamily="34" charset="0"/>
              </a:rPr>
              <a:t> </a:t>
            </a:r>
            <a:r>
              <a:rPr lang="pt-PT" sz="2600" dirty="0" smtClean="0">
                <a:solidFill>
                  <a:schemeClr val="bg1"/>
                </a:solidFill>
                <a:latin typeface="Arial" pitchFamily="34" charset="0"/>
                <a:cs typeface="Arial" pitchFamily="34" charset="0"/>
              </a:rPr>
              <a:t>a</a:t>
            </a:r>
            <a:r>
              <a:rPr lang="pt-PT" sz="2200" dirty="0" smtClean="0">
                <a:solidFill>
                  <a:schemeClr val="bg1"/>
                </a:solidFill>
                <a:latin typeface="Arial" pitchFamily="34" charset="0"/>
                <a:cs typeface="Arial" pitchFamily="34" charset="0"/>
              </a:rPr>
              <a:t> </a:t>
            </a:r>
            <a:r>
              <a:rPr lang="pt-PT" sz="2600" dirty="0" smtClean="0">
                <a:solidFill>
                  <a:schemeClr val="bg1"/>
                </a:solidFill>
                <a:latin typeface="Arial" pitchFamily="34" charset="0"/>
                <a:cs typeface="Arial" pitchFamily="34" charset="0"/>
              </a:rPr>
              <a:t>inovar</a:t>
            </a:r>
            <a:r>
              <a:rPr lang="pt-PT" sz="2200" dirty="0" smtClean="0">
                <a:solidFill>
                  <a:schemeClr val="bg1"/>
                </a:solidFill>
                <a:latin typeface="Arial" pitchFamily="34" charset="0"/>
                <a:cs typeface="Arial" pitchFamily="34" charset="0"/>
              </a:rPr>
              <a:t> </a:t>
            </a:r>
            <a:r>
              <a:rPr lang="pt-PT" sz="2400" dirty="0" smtClean="0">
                <a:solidFill>
                  <a:schemeClr val="bg1"/>
                </a:solidFill>
                <a:latin typeface="Arial" pitchFamily="34" charset="0"/>
                <a:cs typeface="Arial" pitchFamily="34" charset="0"/>
              </a:rPr>
              <a:t>na</a:t>
            </a:r>
            <a:r>
              <a:rPr lang="pt-PT" sz="2200" dirty="0" smtClean="0">
                <a:solidFill>
                  <a:schemeClr val="bg1"/>
                </a:solidFill>
                <a:latin typeface="Arial" pitchFamily="34" charset="0"/>
                <a:cs typeface="Arial" pitchFamily="34" charset="0"/>
              </a:rPr>
              <a:t> </a:t>
            </a:r>
            <a:r>
              <a:rPr lang="pt-PT" sz="2400" dirty="0" smtClean="0">
                <a:solidFill>
                  <a:schemeClr val="bg1"/>
                </a:solidFill>
                <a:latin typeface="Arial" pitchFamily="34" charset="0"/>
                <a:cs typeface="Arial" pitchFamily="34" charset="0"/>
              </a:rPr>
              <a:t>indústria </a:t>
            </a:r>
            <a:r>
              <a:rPr lang="pt-PT" sz="2600" dirty="0" smtClean="0">
                <a:solidFill>
                  <a:schemeClr val="bg1"/>
                </a:solidFill>
                <a:latin typeface="Arial" pitchFamily="34" charset="0"/>
                <a:cs typeface="Arial" pitchFamily="34" charset="0"/>
              </a:rPr>
              <a:t>química e farmacêutica</a:t>
            </a:r>
          </a:p>
          <a:p>
            <a:pPr algn="ctr"/>
            <a:endParaRPr lang="pt-PT" sz="2600" dirty="0">
              <a:solidFill>
                <a:schemeClr val="bg1"/>
              </a:solidFill>
              <a:latin typeface="Arial" pitchFamily="34" charset="0"/>
              <a:cs typeface="Arial" pitchFamily="34" charset="0"/>
            </a:endParaRPr>
          </a:p>
        </p:txBody>
      </p:sp>
      <p:sp>
        <p:nvSpPr>
          <p:cNvPr id="14" name="CaixaDeTexto 13"/>
          <p:cNvSpPr txBox="1"/>
          <p:nvPr/>
        </p:nvSpPr>
        <p:spPr>
          <a:xfrm>
            <a:off x="152400" y="7882369"/>
            <a:ext cx="4114800" cy="1862048"/>
          </a:xfrm>
          <a:prstGeom prst="rect">
            <a:avLst/>
          </a:prstGeom>
          <a:noFill/>
        </p:spPr>
        <p:txBody>
          <a:bodyPr wrap="square" rtlCol="0">
            <a:spAutoFit/>
          </a:bodyPr>
          <a:lstStyle/>
          <a:p>
            <a:pPr algn="just">
              <a:spcAft>
                <a:spcPts val="600"/>
              </a:spcAft>
            </a:pPr>
            <a:r>
              <a:rPr lang="pt-PT" sz="1050" dirty="0" smtClean="0">
                <a:solidFill>
                  <a:schemeClr val="bg1"/>
                </a:solidFill>
                <a:latin typeface="Arial" pitchFamily="34" charset="0"/>
                <a:cs typeface="Arial" pitchFamily="34" charset="0"/>
              </a:rPr>
              <a:t>Fundada em 1863, </a:t>
            </a:r>
            <a:r>
              <a:rPr lang="ca-ES" sz="1050" dirty="0" smtClean="0">
                <a:solidFill>
                  <a:schemeClr val="bg1"/>
                </a:solidFill>
                <a:latin typeface="Arial" pitchFamily="34" charset="0"/>
                <a:cs typeface="Arial" pitchFamily="34" charset="0"/>
              </a:rPr>
              <a:t>na Alemanha, a</a:t>
            </a:r>
            <a:r>
              <a:rPr lang="pt-PT" sz="1050" dirty="0" smtClean="0">
                <a:solidFill>
                  <a:schemeClr val="bg1"/>
                </a:solidFill>
                <a:latin typeface="Arial" pitchFamily="34" charset="0"/>
                <a:cs typeface="Arial" pitchFamily="34" charset="0"/>
              </a:rPr>
              <a:t> </a:t>
            </a:r>
            <a:r>
              <a:rPr lang="pt-PT" sz="1050" dirty="0" err="1" smtClean="0">
                <a:solidFill>
                  <a:schemeClr val="bg1"/>
                </a:solidFill>
                <a:latin typeface="Arial" pitchFamily="34" charset="0"/>
                <a:cs typeface="Arial" pitchFamily="34" charset="0"/>
              </a:rPr>
              <a:t>Bayer</a:t>
            </a:r>
            <a:r>
              <a:rPr lang="pt-PT" sz="1050" dirty="0" smtClean="0">
                <a:solidFill>
                  <a:schemeClr val="bg1"/>
                </a:solidFill>
                <a:latin typeface="Arial" pitchFamily="34" charset="0"/>
                <a:cs typeface="Arial" pitchFamily="34" charset="0"/>
              </a:rPr>
              <a:t> </a:t>
            </a:r>
            <a:r>
              <a:rPr lang="ca-ES" sz="1050" dirty="0" smtClean="0">
                <a:solidFill>
                  <a:schemeClr val="bg1"/>
                </a:solidFill>
                <a:latin typeface="Arial" pitchFamily="34" charset="0"/>
                <a:cs typeface="Arial" pitchFamily="34" charset="0"/>
              </a:rPr>
              <a:t>é hoje uma organização global de referência na indústria química e farmacêutica, com perto de 280 empresas em todo o mundo, mais de 110 mil colaboradores e um volume de negócios de 39,8 mil milhões de euros (2012). </a:t>
            </a:r>
            <a:endParaRPr lang="pt-PT" sz="1050" dirty="0" smtClean="0">
              <a:solidFill>
                <a:schemeClr val="bg1"/>
              </a:solidFill>
              <a:latin typeface="Arial" pitchFamily="34" charset="0"/>
              <a:cs typeface="Arial" pitchFamily="34" charset="0"/>
            </a:endParaRPr>
          </a:p>
          <a:p>
            <a:pPr algn="just">
              <a:spcAft>
                <a:spcPts val="600"/>
              </a:spcAft>
            </a:pPr>
            <a:r>
              <a:rPr lang="pt-PT" sz="1050" dirty="0" smtClean="0">
                <a:solidFill>
                  <a:schemeClr val="bg1"/>
                </a:solidFill>
                <a:latin typeface="Arial" pitchFamily="34" charset="0"/>
                <a:cs typeface="Arial" pitchFamily="34" charset="0"/>
              </a:rPr>
              <a:t>O Grupo estrutura-se em três grandes áreas de negócio, a </a:t>
            </a:r>
            <a:r>
              <a:rPr lang="pt-PT" sz="1050" dirty="0" err="1" smtClean="0">
                <a:solidFill>
                  <a:schemeClr val="bg1"/>
                </a:solidFill>
                <a:latin typeface="Arial" pitchFamily="34" charset="0"/>
                <a:cs typeface="Arial" pitchFamily="34" charset="0"/>
              </a:rPr>
              <a:t>Bayer</a:t>
            </a:r>
            <a:r>
              <a:rPr lang="pt-PT" sz="1050" dirty="0" smtClean="0">
                <a:solidFill>
                  <a:schemeClr val="bg1"/>
                </a:solidFill>
                <a:latin typeface="Arial" pitchFamily="34" charset="0"/>
                <a:cs typeface="Arial" pitchFamily="34" charset="0"/>
              </a:rPr>
              <a:t> </a:t>
            </a:r>
            <a:r>
              <a:rPr lang="pt-PT" sz="1050" dirty="0" err="1" smtClean="0">
                <a:solidFill>
                  <a:schemeClr val="bg1"/>
                </a:solidFill>
                <a:latin typeface="Arial" pitchFamily="34" charset="0"/>
                <a:cs typeface="Arial" pitchFamily="34" charset="0"/>
              </a:rPr>
              <a:t>HealthCare</a:t>
            </a:r>
            <a:r>
              <a:rPr lang="pt-PT" sz="1050" dirty="0" smtClean="0">
                <a:solidFill>
                  <a:schemeClr val="bg1"/>
                </a:solidFill>
                <a:latin typeface="Arial" pitchFamily="34" charset="0"/>
                <a:cs typeface="Arial" pitchFamily="34" charset="0"/>
              </a:rPr>
              <a:t>, </a:t>
            </a:r>
            <a:r>
              <a:rPr lang="pt-PT" sz="1050" dirty="0" err="1" smtClean="0">
                <a:solidFill>
                  <a:schemeClr val="bg1"/>
                </a:solidFill>
                <a:latin typeface="Arial" pitchFamily="34" charset="0"/>
                <a:cs typeface="Arial" pitchFamily="34" charset="0"/>
              </a:rPr>
              <a:t>a</a:t>
            </a:r>
            <a:r>
              <a:rPr lang="pt-PT" sz="1050" dirty="0" smtClean="0">
                <a:solidFill>
                  <a:schemeClr val="bg1"/>
                </a:solidFill>
                <a:latin typeface="Arial" pitchFamily="34" charset="0"/>
                <a:cs typeface="Arial" pitchFamily="34" charset="0"/>
              </a:rPr>
              <a:t> </a:t>
            </a:r>
            <a:r>
              <a:rPr lang="pt-PT" sz="1050" dirty="0" err="1" smtClean="0">
                <a:solidFill>
                  <a:schemeClr val="bg1"/>
                </a:solidFill>
                <a:latin typeface="Arial" pitchFamily="34" charset="0"/>
                <a:cs typeface="Arial" pitchFamily="34" charset="0"/>
              </a:rPr>
              <a:t>Bayer</a:t>
            </a:r>
            <a:r>
              <a:rPr lang="pt-PT" sz="1050" dirty="0" smtClean="0">
                <a:solidFill>
                  <a:schemeClr val="bg1"/>
                </a:solidFill>
                <a:latin typeface="Arial" pitchFamily="34" charset="0"/>
                <a:cs typeface="Arial" pitchFamily="34" charset="0"/>
              </a:rPr>
              <a:t> </a:t>
            </a:r>
            <a:r>
              <a:rPr lang="pt-PT" sz="1050" dirty="0" err="1" smtClean="0">
                <a:solidFill>
                  <a:schemeClr val="bg1"/>
                </a:solidFill>
                <a:latin typeface="Arial" pitchFamily="34" charset="0"/>
                <a:cs typeface="Arial" pitchFamily="34" charset="0"/>
              </a:rPr>
              <a:t>CropScience</a:t>
            </a:r>
            <a:r>
              <a:rPr lang="pt-PT" sz="1050" dirty="0" smtClean="0">
                <a:solidFill>
                  <a:schemeClr val="bg1"/>
                </a:solidFill>
                <a:latin typeface="Arial" pitchFamily="34" charset="0"/>
                <a:cs typeface="Arial" pitchFamily="34" charset="0"/>
              </a:rPr>
              <a:t> e a </a:t>
            </a:r>
            <a:r>
              <a:rPr lang="pt-PT" sz="1050" dirty="0" err="1" smtClean="0">
                <a:solidFill>
                  <a:schemeClr val="bg1"/>
                </a:solidFill>
                <a:latin typeface="Arial" pitchFamily="34" charset="0"/>
                <a:cs typeface="Arial" pitchFamily="34" charset="0"/>
              </a:rPr>
              <a:t>Bayer</a:t>
            </a:r>
            <a:r>
              <a:rPr lang="pt-PT" sz="1050" dirty="0" smtClean="0">
                <a:solidFill>
                  <a:schemeClr val="bg1"/>
                </a:solidFill>
                <a:latin typeface="Arial" pitchFamily="34" charset="0"/>
                <a:cs typeface="Arial" pitchFamily="34" charset="0"/>
              </a:rPr>
              <a:t> </a:t>
            </a:r>
            <a:r>
              <a:rPr lang="pt-PT" sz="1050" dirty="0" err="1" smtClean="0">
                <a:solidFill>
                  <a:schemeClr val="bg1"/>
                </a:solidFill>
                <a:latin typeface="Arial" pitchFamily="34" charset="0"/>
                <a:cs typeface="Arial" pitchFamily="34" charset="0"/>
              </a:rPr>
              <a:t>MaterialScience</a:t>
            </a:r>
            <a:r>
              <a:rPr lang="pt-PT" sz="1050" dirty="0" smtClean="0">
                <a:solidFill>
                  <a:schemeClr val="bg1"/>
                </a:solidFill>
                <a:latin typeface="Arial" pitchFamily="34" charset="0"/>
                <a:cs typeface="Arial" pitchFamily="34" charset="0"/>
              </a:rPr>
              <a:t>, </a:t>
            </a:r>
            <a:r>
              <a:rPr lang="pt-PT" sz="1050" dirty="0" err="1" smtClean="0">
                <a:solidFill>
                  <a:schemeClr val="bg1"/>
                </a:solidFill>
                <a:latin typeface="Arial" pitchFamily="34" charset="0"/>
                <a:cs typeface="Arial" pitchFamily="34" charset="0"/>
              </a:rPr>
              <a:t>com</a:t>
            </a:r>
            <a:r>
              <a:rPr lang="pt-PT" sz="1050" dirty="0" smtClean="0">
                <a:solidFill>
                  <a:schemeClr val="bg1"/>
                </a:solidFill>
                <a:latin typeface="Arial" pitchFamily="34" charset="0"/>
                <a:cs typeface="Arial" pitchFamily="34" charset="0"/>
              </a:rPr>
              <a:t> competências centrais na saúde, na agricultura e alimentação e nos materiais de alta tecnologia, respetivamente.</a:t>
            </a:r>
          </a:p>
          <a:p>
            <a:pPr algn="just">
              <a:spcAft>
                <a:spcPts val="600"/>
              </a:spcAft>
            </a:pPr>
            <a:endParaRPr lang="pt-PT" sz="1050" dirty="0">
              <a:solidFill>
                <a:schemeClr val="bg1"/>
              </a:solidFill>
              <a:latin typeface="Arial" pitchFamily="34" charset="0"/>
              <a:cs typeface="Arial" pitchFamily="34" charset="0"/>
            </a:endParaRPr>
          </a:p>
        </p:txBody>
      </p:sp>
      <p:pic>
        <p:nvPicPr>
          <p:cNvPr id="17" name="Imagem 16" descr="logotipos evolução.bmp"/>
          <p:cNvPicPr>
            <a:picLocks noChangeAspect="1"/>
          </p:cNvPicPr>
          <p:nvPr/>
        </p:nvPicPr>
        <p:blipFill>
          <a:blip r:embed="rId6" cstate="screen">
            <a:clrChange>
              <a:clrFrom>
                <a:srgbClr val="FFFFFF"/>
              </a:clrFrom>
              <a:clrTo>
                <a:srgbClr val="FFFFFF">
                  <a:alpha val="0"/>
                </a:srgbClr>
              </a:clrTo>
            </a:clrChange>
          </a:blip>
          <a:srcRect l="62240" t="91538"/>
          <a:stretch>
            <a:fillRect/>
          </a:stretch>
        </p:blipFill>
        <p:spPr>
          <a:xfrm>
            <a:off x="8305800" y="7162800"/>
            <a:ext cx="1175377" cy="838200"/>
          </a:xfrm>
          <a:prstGeom prst="rect">
            <a:avLst/>
          </a:prstGeom>
        </p:spPr>
      </p:pic>
      <p:pic>
        <p:nvPicPr>
          <p:cNvPr id="19" name="Imagem 18" descr="Aspirina 1ª.bmp"/>
          <p:cNvPicPr>
            <a:picLocks noChangeAspect="1"/>
          </p:cNvPicPr>
          <p:nvPr/>
        </p:nvPicPr>
        <p:blipFill>
          <a:blip r:embed="rId7" cstate="print"/>
          <a:srcRect l="13736" r="17033"/>
          <a:stretch>
            <a:fillRect/>
          </a:stretch>
        </p:blipFill>
        <p:spPr>
          <a:xfrm>
            <a:off x="4477439" y="5059502"/>
            <a:ext cx="2151961" cy="438929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p:cNvSpPr txBox="1"/>
          <p:nvPr/>
        </p:nvSpPr>
        <p:spPr>
          <a:xfrm>
            <a:off x="3352800" y="609600"/>
            <a:ext cx="3352800" cy="2195473"/>
          </a:xfrm>
          <a:prstGeom prst="rect">
            <a:avLst/>
          </a:prstGeom>
          <a:noFill/>
        </p:spPr>
        <p:txBody>
          <a:bodyPr wrap="square" rtlCol="0">
            <a:spAutoFit/>
          </a:bodyPr>
          <a:lstStyle/>
          <a:p>
            <a:pPr algn="just">
              <a:spcAft>
                <a:spcPts val="400"/>
              </a:spcAft>
            </a:pPr>
            <a:r>
              <a:rPr lang="pt-PT" sz="1000" dirty="0" smtClean="0">
                <a:latin typeface="Arial" pitchFamily="34" charset="0"/>
                <a:cs typeface="Arial" pitchFamily="34" charset="0"/>
              </a:rPr>
              <a:t>A </a:t>
            </a:r>
            <a:r>
              <a:rPr lang="pt-PT" sz="1000" dirty="0" err="1" smtClean="0">
                <a:latin typeface="Arial" pitchFamily="34" charset="0"/>
                <a:cs typeface="Arial" pitchFamily="34" charset="0"/>
              </a:rPr>
              <a:t>Bayer</a:t>
            </a:r>
            <a:r>
              <a:rPr lang="pt-PT" sz="1000" dirty="0" smtClean="0">
                <a:latin typeface="Arial" pitchFamily="34" charset="0"/>
                <a:cs typeface="Arial" pitchFamily="34" charset="0"/>
              </a:rPr>
              <a:t> </a:t>
            </a:r>
            <a:r>
              <a:rPr lang="pt-PT" sz="1000" dirty="0" err="1" smtClean="0">
                <a:latin typeface="Arial" pitchFamily="34" charset="0"/>
                <a:cs typeface="Arial" pitchFamily="34" charset="0"/>
              </a:rPr>
              <a:t>HealthCare</a:t>
            </a:r>
            <a:r>
              <a:rPr lang="pt-PT" sz="1000" dirty="0" smtClean="0">
                <a:latin typeface="Arial" pitchFamily="34" charset="0"/>
                <a:cs typeface="Arial" pitchFamily="34" charset="0"/>
              </a:rPr>
              <a:t> é uma das empresas mais inovadoras do mundo no campo dos produtos médicos e farmacêuticos. </a:t>
            </a:r>
          </a:p>
          <a:p>
            <a:pPr algn="just">
              <a:spcAft>
                <a:spcPts val="400"/>
              </a:spcAft>
            </a:pPr>
            <a:r>
              <a:rPr lang="pt-PT" sz="1000" dirty="0" smtClean="0">
                <a:latin typeface="Arial" pitchFamily="34" charset="0"/>
                <a:cs typeface="Arial" pitchFamily="34" charset="0"/>
              </a:rPr>
              <a:t>Com mais de duas centenas de medicamentos, meios e equipamentos de diagnóstico, dispositivos médicos e equipamentos para medicina de intervenção, entre muitas outras soluções para a saúde, está presente em áreas terapêuticas tão diferenciadas como a cardiologia e as doenças vasculares, a oncologia, a neurologia, a oftalmologia, a dermatologia, a radiologia, a diabetes e a saúde da mulher, entre muitas outras. </a:t>
            </a:r>
          </a:p>
          <a:p>
            <a:pPr algn="just">
              <a:spcAft>
                <a:spcPts val="400"/>
              </a:spcAft>
            </a:pPr>
            <a:r>
              <a:rPr lang="pt-PT" sz="1000" dirty="0" smtClean="0">
                <a:latin typeface="Arial" pitchFamily="34" charset="0"/>
                <a:cs typeface="Arial" pitchFamily="34" charset="0"/>
              </a:rPr>
              <a:t>A </a:t>
            </a:r>
            <a:r>
              <a:rPr lang="pt-PT" sz="1000" dirty="0" err="1" smtClean="0">
                <a:latin typeface="Arial" pitchFamily="34" charset="0"/>
                <a:cs typeface="Arial" pitchFamily="34" charset="0"/>
              </a:rPr>
              <a:t>Bayer</a:t>
            </a:r>
            <a:r>
              <a:rPr lang="pt-PT" sz="1000" dirty="0" smtClean="0">
                <a:latin typeface="Arial" pitchFamily="34" charset="0"/>
                <a:cs typeface="Arial" pitchFamily="34" charset="0"/>
              </a:rPr>
              <a:t> </a:t>
            </a:r>
            <a:r>
              <a:rPr lang="pt-PT" sz="1000" dirty="0" err="1" smtClean="0">
                <a:latin typeface="Arial" pitchFamily="34" charset="0"/>
                <a:cs typeface="Arial" pitchFamily="34" charset="0"/>
              </a:rPr>
              <a:t>HealthCare</a:t>
            </a:r>
            <a:r>
              <a:rPr lang="pt-PT" sz="1000" dirty="0" smtClean="0">
                <a:latin typeface="Arial" pitchFamily="34" charset="0"/>
                <a:cs typeface="Arial" pitchFamily="34" charset="0"/>
              </a:rPr>
              <a:t> dedica ainda uma das suas divisões à saúde animal.</a:t>
            </a:r>
            <a:endParaRPr lang="pt-PT" sz="1000" dirty="0">
              <a:latin typeface="Arial" pitchFamily="34" charset="0"/>
              <a:cs typeface="Arial" pitchFamily="34" charset="0"/>
            </a:endParaRPr>
          </a:p>
        </p:txBody>
      </p:sp>
      <p:sp>
        <p:nvSpPr>
          <p:cNvPr id="5" name="Rectângulo 4"/>
          <p:cNvSpPr/>
          <p:nvPr/>
        </p:nvSpPr>
        <p:spPr>
          <a:xfrm>
            <a:off x="0" y="8610600"/>
            <a:ext cx="6858000" cy="1295400"/>
          </a:xfrm>
          <a:prstGeom prst="rect">
            <a:avLst/>
          </a:prstGeom>
          <a:solidFill>
            <a:srgbClr val="008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6" name="CaixaDeTexto 5"/>
          <p:cNvSpPr txBox="1"/>
          <p:nvPr/>
        </p:nvSpPr>
        <p:spPr>
          <a:xfrm>
            <a:off x="76200" y="3657600"/>
            <a:ext cx="3200400" cy="1990288"/>
          </a:xfrm>
          <a:prstGeom prst="rect">
            <a:avLst/>
          </a:prstGeom>
          <a:noFill/>
        </p:spPr>
        <p:txBody>
          <a:bodyPr wrap="square" rtlCol="0">
            <a:spAutoFit/>
          </a:bodyPr>
          <a:lstStyle/>
          <a:p>
            <a:pPr algn="just">
              <a:spcAft>
                <a:spcPts val="400"/>
              </a:spcAft>
            </a:pPr>
            <a:r>
              <a:rPr lang="pt-PT" sz="1000" dirty="0" smtClean="0">
                <a:latin typeface="Arial" pitchFamily="34" charset="0"/>
                <a:cs typeface="Arial" pitchFamily="34" charset="0"/>
              </a:rPr>
              <a:t>Pioneira na proteção das culturas agrícolas desde 1892, a</a:t>
            </a:r>
            <a:r>
              <a:rPr lang="pt-PT" sz="1000" b="1" dirty="0" smtClean="0">
                <a:latin typeface="Arial" pitchFamily="34" charset="0"/>
                <a:cs typeface="Arial" pitchFamily="34" charset="0"/>
              </a:rPr>
              <a:t> </a:t>
            </a:r>
            <a:r>
              <a:rPr lang="pt-PT" sz="1000" dirty="0" err="1" smtClean="0">
                <a:latin typeface="Arial" pitchFamily="34" charset="0"/>
                <a:cs typeface="Arial" pitchFamily="34" charset="0"/>
              </a:rPr>
              <a:t>Bayer</a:t>
            </a:r>
            <a:r>
              <a:rPr lang="pt-PT" sz="1000" dirty="0" smtClean="0">
                <a:latin typeface="Arial" pitchFamily="34" charset="0"/>
                <a:cs typeface="Arial" pitchFamily="34" charset="0"/>
              </a:rPr>
              <a:t> </a:t>
            </a:r>
            <a:r>
              <a:rPr lang="pt-PT" sz="1000" dirty="0" err="1" smtClean="0">
                <a:latin typeface="Arial" pitchFamily="34" charset="0"/>
                <a:cs typeface="Arial" pitchFamily="34" charset="0"/>
              </a:rPr>
              <a:t>CropScience</a:t>
            </a:r>
            <a:r>
              <a:rPr lang="pt-PT" sz="1000" dirty="0" smtClean="0">
                <a:latin typeface="Arial" pitchFamily="34" charset="0"/>
                <a:cs typeface="Arial" pitchFamily="34" charset="0"/>
              </a:rPr>
              <a:t> conjuga química e biologia para apoiar os produtores no desenvolvimento de uma agricultura moderna e sustentável, capaz de produzir alimentos de qualidade e na quantidade necessária para proporcionar uma vida melhor. </a:t>
            </a:r>
          </a:p>
          <a:p>
            <a:pPr algn="just">
              <a:spcAft>
                <a:spcPts val="400"/>
              </a:spcAft>
            </a:pPr>
            <a:r>
              <a:rPr lang="pt-PT" sz="1000" dirty="0" smtClean="0">
                <a:latin typeface="Arial" pitchFamily="34" charset="0"/>
                <a:cs typeface="Arial" pitchFamily="34" charset="0"/>
              </a:rPr>
              <a:t>Além da Proteção de Culturas, a Bayer </a:t>
            </a:r>
            <a:r>
              <a:rPr lang="pt-PT" sz="1000" dirty="0" err="1" smtClean="0">
                <a:latin typeface="Arial" pitchFamily="34" charset="0"/>
                <a:cs typeface="Arial" pitchFamily="34" charset="0"/>
              </a:rPr>
              <a:t>CropScience</a:t>
            </a:r>
            <a:r>
              <a:rPr lang="pt-PT" sz="1000" dirty="0" smtClean="0">
                <a:latin typeface="Arial" pitchFamily="34" charset="0"/>
                <a:cs typeface="Arial" pitchFamily="34" charset="0"/>
              </a:rPr>
              <a:t> dedica-se ainda </a:t>
            </a:r>
            <a:r>
              <a:rPr lang="pt-PT" sz="1000" dirty="0">
                <a:latin typeface="Arial" pitchFamily="34" charset="0"/>
                <a:cs typeface="Arial" pitchFamily="34" charset="0"/>
              </a:rPr>
              <a:t>à</a:t>
            </a:r>
            <a:r>
              <a:rPr lang="pt-PT" sz="1000" dirty="0" smtClean="0">
                <a:latin typeface="Arial" pitchFamily="34" charset="0"/>
                <a:cs typeface="Arial" pitchFamily="34" charset="0"/>
              </a:rPr>
              <a:t>s áreas da Biotecnologia e Ciência Ambiental, atuando na otimização de sementes e no controlo de pragas não agrícolas (domésticas, jardins, relvados, indústria, etc.).</a:t>
            </a:r>
          </a:p>
        </p:txBody>
      </p:sp>
      <p:sp>
        <p:nvSpPr>
          <p:cNvPr id="7" name="CaixaDeTexto 6"/>
          <p:cNvSpPr txBox="1"/>
          <p:nvPr/>
        </p:nvSpPr>
        <p:spPr>
          <a:xfrm>
            <a:off x="3429000" y="6445240"/>
            <a:ext cx="3276600" cy="1682512"/>
          </a:xfrm>
          <a:prstGeom prst="rect">
            <a:avLst/>
          </a:prstGeom>
          <a:noFill/>
        </p:spPr>
        <p:txBody>
          <a:bodyPr wrap="square" rtlCol="0">
            <a:spAutoFit/>
          </a:bodyPr>
          <a:lstStyle/>
          <a:p>
            <a:pPr algn="just">
              <a:spcAft>
                <a:spcPts val="400"/>
              </a:spcAft>
            </a:pPr>
            <a:r>
              <a:rPr lang="pt-PT" sz="1000" dirty="0" smtClean="0">
                <a:latin typeface="Arial" pitchFamily="34" charset="0"/>
                <a:cs typeface="Arial" pitchFamily="34" charset="0"/>
              </a:rPr>
              <a:t>Reconhecida pelo desenvolvimento de alguns dos mais inovadores materiais de alto desempenho como os policarbonatos e os poliuretanos, a </a:t>
            </a:r>
            <a:r>
              <a:rPr lang="pt-PT" sz="1000" dirty="0" err="1" smtClean="0">
                <a:latin typeface="Arial" pitchFamily="34" charset="0"/>
                <a:cs typeface="Arial" pitchFamily="34" charset="0"/>
              </a:rPr>
              <a:t>Bayer</a:t>
            </a:r>
            <a:r>
              <a:rPr lang="pt-PT" sz="1000" dirty="0" smtClean="0">
                <a:latin typeface="Arial" pitchFamily="34" charset="0"/>
                <a:cs typeface="Arial" pitchFamily="34" charset="0"/>
              </a:rPr>
              <a:t> </a:t>
            </a:r>
            <a:r>
              <a:rPr lang="pt-PT" sz="1000" dirty="0" err="1" smtClean="0">
                <a:latin typeface="Arial" pitchFamily="34" charset="0"/>
                <a:cs typeface="Arial" pitchFamily="34" charset="0"/>
              </a:rPr>
              <a:t>MaterialScience</a:t>
            </a:r>
            <a:r>
              <a:rPr lang="pt-PT" sz="1000" dirty="0" smtClean="0">
                <a:latin typeface="Arial" pitchFamily="34" charset="0"/>
                <a:cs typeface="Arial" pitchFamily="34" charset="0"/>
              </a:rPr>
              <a:t> investiga, desenvolve e produz matérias-primas que se distinguem por características como a leveza, a resistência ou a maleabilidade.</a:t>
            </a:r>
          </a:p>
          <a:p>
            <a:pPr algn="just">
              <a:spcAft>
                <a:spcPts val="400"/>
              </a:spcAft>
            </a:pPr>
            <a:r>
              <a:rPr lang="pt-PT" sz="1000" dirty="0" smtClean="0">
                <a:latin typeface="Arial" pitchFamily="34" charset="0"/>
                <a:cs typeface="Arial" pitchFamily="34" charset="0"/>
              </a:rPr>
              <a:t>Fundamentais para a indústria moderna, estes materiais são usados em setores tão diversos como os transportes, a construção civil, o desporto e a eletrónica.</a:t>
            </a:r>
            <a:endParaRPr lang="pt-PT" sz="1000" dirty="0">
              <a:latin typeface="Arial" pitchFamily="34" charset="0"/>
              <a:cs typeface="Arial" pitchFamily="34" charset="0"/>
            </a:endParaRPr>
          </a:p>
        </p:txBody>
      </p:sp>
      <p:sp>
        <p:nvSpPr>
          <p:cNvPr id="8" name="CaixaDeTexto 7"/>
          <p:cNvSpPr txBox="1"/>
          <p:nvPr/>
        </p:nvSpPr>
        <p:spPr>
          <a:xfrm>
            <a:off x="76200" y="8763000"/>
            <a:ext cx="6629400" cy="415498"/>
          </a:xfrm>
          <a:prstGeom prst="rect">
            <a:avLst/>
          </a:prstGeom>
          <a:noFill/>
        </p:spPr>
        <p:txBody>
          <a:bodyPr wrap="square" rtlCol="0">
            <a:spAutoFit/>
          </a:bodyPr>
          <a:lstStyle/>
          <a:p>
            <a:pPr algn="ctr">
              <a:spcAft>
                <a:spcPts val="600"/>
              </a:spcAft>
            </a:pPr>
            <a:r>
              <a:rPr lang="pt-PT" sz="1050" dirty="0" smtClean="0">
                <a:solidFill>
                  <a:schemeClr val="bg1"/>
                </a:solidFill>
                <a:latin typeface="Arial" pitchFamily="34" charset="0"/>
                <a:cs typeface="Arial" pitchFamily="34" charset="0"/>
              </a:rPr>
              <a:t>As três áreas são apoiadas por um forte investimento em Investigação e Desenvolvimento, que tem sido um pilar estratégico desde a origem da </a:t>
            </a:r>
            <a:r>
              <a:rPr lang="pt-PT" sz="1050" dirty="0" err="1" smtClean="0">
                <a:solidFill>
                  <a:schemeClr val="bg1"/>
                </a:solidFill>
                <a:latin typeface="Arial" pitchFamily="34" charset="0"/>
                <a:cs typeface="Arial" pitchFamily="34" charset="0"/>
              </a:rPr>
              <a:t>Bayer</a:t>
            </a:r>
            <a:r>
              <a:rPr lang="pt-PT" sz="1050" dirty="0" smtClean="0">
                <a:solidFill>
                  <a:schemeClr val="bg1"/>
                </a:solidFill>
                <a:latin typeface="Arial" pitchFamily="34" charset="0"/>
                <a:cs typeface="Arial" pitchFamily="34" charset="0"/>
              </a:rPr>
              <a:t>, e atuam sob uma mesma premissa, que deu origem à missão</a:t>
            </a:r>
            <a:endParaRPr lang="pt-PT" sz="1050" dirty="0">
              <a:solidFill>
                <a:schemeClr val="bg1"/>
              </a:solidFill>
              <a:latin typeface="Arial" pitchFamily="34" charset="0"/>
              <a:cs typeface="Arial" pitchFamily="34" charset="0"/>
            </a:endParaRPr>
          </a:p>
        </p:txBody>
      </p:sp>
      <p:sp>
        <p:nvSpPr>
          <p:cNvPr id="9" name="Rectângulo 8"/>
          <p:cNvSpPr/>
          <p:nvPr/>
        </p:nvSpPr>
        <p:spPr>
          <a:xfrm>
            <a:off x="3352800" y="152400"/>
            <a:ext cx="2082621" cy="369332"/>
          </a:xfrm>
          <a:prstGeom prst="rect">
            <a:avLst/>
          </a:prstGeom>
        </p:spPr>
        <p:txBody>
          <a:bodyPr wrap="none">
            <a:spAutoFit/>
          </a:bodyPr>
          <a:lstStyle/>
          <a:p>
            <a:r>
              <a:rPr lang="en-US" dirty="0" smtClean="0">
                <a:solidFill>
                  <a:srgbClr val="0085B4"/>
                </a:solidFill>
                <a:latin typeface="Arial" pitchFamily="34" charset="0"/>
                <a:cs typeface="Arial" pitchFamily="34" charset="0"/>
              </a:rPr>
              <a:t>Bayer HealthCare </a:t>
            </a:r>
            <a:endParaRPr lang="pt-PT" dirty="0">
              <a:solidFill>
                <a:srgbClr val="0085B4"/>
              </a:solidFill>
            </a:endParaRPr>
          </a:p>
        </p:txBody>
      </p:sp>
      <p:pic>
        <p:nvPicPr>
          <p:cNvPr id="10" name="Imagem 9" descr="healthcare.bmp"/>
          <p:cNvPicPr>
            <a:picLocks noChangeAspect="1"/>
          </p:cNvPicPr>
          <p:nvPr/>
        </p:nvPicPr>
        <p:blipFill>
          <a:blip r:embed="rId2" cstate="print"/>
          <a:srcRect r="28350"/>
          <a:stretch>
            <a:fillRect/>
          </a:stretch>
        </p:blipFill>
        <p:spPr>
          <a:xfrm>
            <a:off x="0" y="0"/>
            <a:ext cx="3200400" cy="2977116"/>
          </a:xfrm>
          <a:prstGeom prst="rect">
            <a:avLst/>
          </a:prstGeom>
        </p:spPr>
      </p:pic>
      <p:pic>
        <p:nvPicPr>
          <p:cNvPr id="11" name="Imagem 10" descr="CropScience.bmp"/>
          <p:cNvPicPr>
            <a:picLocks noChangeAspect="1"/>
          </p:cNvPicPr>
          <p:nvPr/>
        </p:nvPicPr>
        <p:blipFill>
          <a:blip r:embed="rId3" cstate="print"/>
          <a:srcRect l="6187" r="1551"/>
          <a:stretch>
            <a:fillRect/>
          </a:stretch>
        </p:blipFill>
        <p:spPr>
          <a:xfrm flipH="1">
            <a:off x="3429000" y="3200400"/>
            <a:ext cx="3429000" cy="2480553"/>
          </a:xfrm>
          <a:prstGeom prst="rect">
            <a:avLst/>
          </a:prstGeom>
        </p:spPr>
      </p:pic>
      <p:sp>
        <p:nvSpPr>
          <p:cNvPr id="12" name="CaixaDeTexto 11"/>
          <p:cNvSpPr txBox="1"/>
          <p:nvPr/>
        </p:nvSpPr>
        <p:spPr>
          <a:xfrm>
            <a:off x="76200" y="3200400"/>
            <a:ext cx="3124200" cy="369332"/>
          </a:xfrm>
          <a:prstGeom prst="rect">
            <a:avLst/>
          </a:prstGeom>
          <a:noFill/>
        </p:spPr>
        <p:txBody>
          <a:bodyPr wrap="square" rtlCol="0">
            <a:spAutoFit/>
          </a:bodyPr>
          <a:lstStyle/>
          <a:p>
            <a:pPr algn="r"/>
            <a:r>
              <a:rPr lang="pt-PT" dirty="0" err="1" smtClean="0">
                <a:solidFill>
                  <a:srgbClr val="0085B4"/>
                </a:solidFill>
                <a:latin typeface="Arial" pitchFamily="34" charset="0"/>
                <a:cs typeface="Arial" pitchFamily="34" charset="0"/>
              </a:rPr>
              <a:t>Bayer</a:t>
            </a:r>
            <a:r>
              <a:rPr lang="pt-PT" dirty="0" smtClean="0">
                <a:solidFill>
                  <a:srgbClr val="0085B4"/>
                </a:solidFill>
                <a:latin typeface="Arial" pitchFamily="34" charset="0"/>
                <a:cs typeface="Arial" pitchFamily="34" charset="0"/>
              </a:rPr>
              <a:t> </a:t>
            </a:r>
            <a:r>
              <a:rPr lang="pt-PT" dirty="0" err="1" smtClean="0">
                <a:solidFill>
                  <a:srgbClr val="0085B4"/>
                </a:solidFill>
                <a:latin typeface="Arial" pitchFamily="34" charset="0"/>
                <a:cs typeface="Arial" pitchFamily="34" charset="0"/>
              </a:rPr>
              <a:t>CropScience</a:t>
            </a:r>
            <a:endParaRPr lang="pt-PT" dirty="0">
              <a:solidFill>
                <a:srgbClr val="0085B4"/>
              </a:solidFill>
            </a:endParaRPr>
          </a:p>
        </p:txBody>
      </p:sp>
      <p:sp>
        <p:nvSpPr>
          <p:cNvPr id="13" name="Rectângulo 12"/>
          <p:cNvSpPr/>
          <p:nvPr/>
        </p:nvSpPr>
        <p:spPr>
          <a:xfrm>
            <a:off x="3429000" y="5943600"/>
            <a:ext cx="2492990" cy="369332"/>
          </a:xfrm>
          <a:prstGeom prst="rect">
            <a:avLst/>
          </a:prstGeom>
        </p:spPr>
        <p:txBody>
          <a:bodyPr wrap="none">
            <a:spAutoFit/>
          </a:bodyPr>
          <a:lstStyle/>
          <a:p>
            <a:r>
              <a:rPr lang="pt-PT" dirty="0" err="1" smtClean="0">
                <a:solidFill>
                  <a:srgbClr val="0085B4"/>
                </a:solidFill>
                <a:latin typeface="Arial" pitchFamily="34" charset="0"/>
                <a:cs typeface="Arial" pitchFamily="34" charset="0"/>
              </a:rPr>
              <a:t>Bayer</a:t>
            </a:r>
            <a:r>
              <a:rPr lang="pt-PT" dirty="0" smtClean="0">
                <a:solidFill>
                  <a:srgbClr val="0085B4"/>
                </a:solidFill>
                <a:latin typeface="Arial" pitchFamily="34" charset="0"/>
                <a:cs typeface="Arial" pitchFamily="34" charset="0"/>
              </a:rPr>
              <a:t> </a:t>
            </a:r>
            <a:r>
              <a:rPr lang="pt-PT" dirty="0" err="1" smtClean="0">
                <a:solidFill>
                  <a:srgbClr val="0085B4"/>
                </a:solidFill>
                <a:latin typeface="Arial" pitchFamily="34" charset="0"/>
                <a:cs typeface="Arial" pitchFamily="34" charset="0"/>
              </a:rPr>
              <a:t>MaterialScience</a:t>
            </a:r>
            <a:endParaRPr lang="pt-PT" dirty="0">
              <a:solidFill>
                <a:srgbClr val="0085B4"/>
              </a:solidFill>
            </a:endParaRPr>
          </a:p>
        </p:txBody>
      </p:sp>
      <p:pic>
        <p:nvPicPr>
          <p:cNvPr id="14" name="Imagem 13" descr="Material Science.bmp"/>
          <p:cNvPicPr>
            <a:picLocks noChangeAspect="1"/>
          </p:cNvPicPr>
          <p:nvPr/>
        </p:nvPicPr>
        <p:blipFill>
          <a:blip r:embed="rId4" cstate="print"/>
          <a:srcRect t="3132" r="10417"/>
          <a:stretch>
            <a:fillRect/>
          </a:stretch>
        </p:blipFill>
        <p:spPr>
          <a:xfrm>
            <a:off x="0" y="5943600"/>
            <a:ext cx="3276600" cy="2356466"/>
          </a:xfrm>
          <a:prstGeom prst="rect">
            <a:avLst/>
          </a:prstGeom>
        </p:spPr>
      </p:pic>
      <p:sp>
        <p:nvSpPr>
          <p:cNvPr id="16" name="Rectângulo 15"/>
          <p:cNvSpPr/>
          <p:nvPr/>
        </p:nvSpPr>
        <p:spPr>
          <a:xfrm>
            <a:off x="76200" y="9217223"/>
            <a:ext cx="6705600" cy="307777"/>
          </a:xfrm>
          <a:prstGeom prst="rect">
            <a:avLst/>
          </a:prstGeom>
        </p:spPr>
        <p:txBody>
          <a:bodyPr wrap="square">
            <a:spAutoFit/>
          </a:bodyPr>
          <a:lstStyle/>
          <a:p>
            <a:pPr algn="ctr"/>
            <a:r>
              <a:rPr lang="pt-PT" sz="1400" dirty="0" smtClean="0">
                <a:solidFill>
                  <a:prstClr val="white"/>
                </a:solidFill>
                <a:latin typeface="Arial" pitchFamily="34" charset="0"/>
                <a:cs typeface="Arial" pitchFamily="34" charset="0"/>
              </a:rPr>
              <a:t>Bayer: </a:t>
            </a:r>
            <a:r>
              <a:rPr lang="pt-PT" sz="1400" dirty="0" err="1" smtClean="0">
                <a:solidFill>
                  <a:prstClr val="white"/>
                </a:solidFill>
                <a:latin typeface="Arial" pitchFamily="34" charset="0"/>
                <a:cs typeface="Arial" pitchFamily="34" charset="0"/>
              </a:rPr>
              <a:t>Science</a:t>
            </a:r>
            <a:r>
              <a:rPr lang="pt-PT" sz="1400" dirty="0" smtClean="0">
                <a:solidFill>
                  <a:prstClr val="white"/>
                </a:solidFill>
                <a:latin typeface="Arial" pitchFamily="34" charset="0"/>
                <a:cs typeface="Arial" pitchFamily="34" charset="0"/>
              </a:rPr>
              <a:t> </a:t>
            </a:r>
            <a:r>
              <a:rPr lang="pt-PT" sz="1400" dirty="0">
                <a:solidFill>
                  <a:prstClr val="white"/>
                </a:solidFill>
                <a:latin typeface="Arial" pitchFamily="34" charset="0"/>
                <a:cs typeface="Arial" pitchFamily="34" charset="0"/>
              </a:rPr>
              <a:t>F</a:t>
            </a:r>
            <a:r>
              <a:rPr lang="pt-PT" sz="1400" dirty="0" smtClean="0">
                <a:solidFill>
                  <a:prstClr val="white"/>
                </a:solidFill>
                <a:latin typeface="Arial" pitchFamily="34" charset="0"/>
                <a:cs typeface="Arial" pitchFamily="34" charset="0"/>
              </a:rPr>
              <a:t>or </a:t>
            </a:r>
            <a:r>
              <a:rPr lang="pt-PT" sz="1400" dirty="0">
                <a:solidFill>
                  <a:prstClr val="white"/>
                </a:solidFill>
                <a:latin typeface="Arial" pitchFamily="34" charset="0"/>
                <a:cs typeface="Arial" pitchFamily="34" charset="0"/>
              </a:rPr>
              <a:t>A</a:t>
            </a:r>
            <a:r>
              <a:rPr lang="pt-PT" sz="1400" dirty="0" smtClean="0">
                <a:solidFill>
                  <a:prstClr val="white"/>
                </a:solidFill>
                <a:latin typeface="Arial" pitchFamily="34" charset="0"/>
                <a:cs typeface="Arial" pitchFamily="34" charset="0"/>
              </a:rPr>
              <a:t> </a:t>
            </a:r>
            <a:r>
              <a:rPr lang="pt-PT" sz="1400" dirty="0" err="1">
                <a:solidFill>
                  <a:prstClr val="white"/>
                </a:solidFill>
                <a:latin typeface="Arial" pitchFamily="34" charset="0"/>
                <a:cs typeface="Arial" pitchFamily="34" charset="0"/>
              </a:rPr>
              <a:t>B</a:t>
            </a:r>
            <a:r>
              <a:rPr lang="pt-PT" sz="1400" dirty="0" err="1" smtClean="0">
                <a:solidFill>
                  <a:prstClr val="white"/>
                </a:solidFill>
                <a:latin typeface="Arial" pitchFamily="34" charset="0"/>
                <a:cs typeface="Arial" pitchFamily="34" charset="0"/>
              </a:rPr>
              <a:t>etter</a:t>
            </a:r>
            <a:r>
              <a:rPr lang="pt-PT" sz="1400" dirty="0" smtClean="0">
                <a:solidFill>
                  <a:prstClr val="white"/>
                </a:solidFill>
                <a:latin typeface="Arial" pitchFamily="34" charset="0"/>
                <a:cs typeface="Arial" pitchFamily="34" charset="0"/>
              </a:rPr>
              <a:t> </a:t>
            </a:r>
            <a:r>
              <a:rPr lang="pt-PT" sz="1400" dirty="0" err="1">
                <a:solidFill>
                  <a:prstClr val="white"/>
                </a:solidFill>
                <a:latin typeface="Arial" pitchFamily="34" charset="0"/>
                <a:cs typeface="Arial" pitchFamily="34" charset="0"/>
              </a:rPr>
              <a:t>L</a:t>
            </a:r>
            <a:r>
              <a:rPr lang="pt-PT" sz="1400" dirty="0" err="1" smtClean="0">
                <a:solidFill>
                  <a:prstClr val="white"/>
                </a:solidFill>
                <a:latin typeface="Arial" pitchFamily="34" charset="0"/>
                <a:cs typeface="Arial" pitchFamily="34" charset="0"/>
              </a:rPr>
              <a:t>ife</a:t>
            </a:r>
            <a:endParaRPr lang="pt-PT"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152400" y="4998915"/>
            <a:ext cx="3200400" cy="1221938"/>
          </a:xfrm>
          <a:prstGeom prst="rect">
            <a:avLst/>
          </a:prstGeom>
          <a:noFill/>
        </p:spPr>
        <p:txBody>
          <a:bodyPr wrap="square" rtlCol="0">
            <a:spAutoFit/>
          </a:bodyPr>
          <a:lstStyle/>
          <a:p>
            <a:pPr algn="just">
              <a:lnSpc>
                <a:spcPct val="110000"/>
              </a:lnSpc>
              <a:spcAft>
                <a:spcPts val="600"/>
              </a:spcAft>
            </a:pPr>
            <a:r>
              <a:rPr lang="pt-PT" sz="1050" dirty="0">
                <a:latin typeface="Arial" pitchFamily="34" charset="0"/>
                <a:cs typeface="Arial" pitchFamily="34" charset="0"/>
              </a:rPr>
              <a:t>C</a:t>
            </a:r>
            <a:r>
              <a:rPr lang="pt-PT" sz="1050" dirty="0" smtClean="0">
                <a:latin typeface="Arial" pitchFamily="34" charset="0"/>
                <a:cs typeface="Arial" pitchFamily="34" charset="0"/>
              </a:rPr>
              <a:t>om mais de 100 anos de actividade, sede em Carnaxide e mais de 250 colaboradores no país, a Bayer dispõe em Portugal de uma estrutura organizativa centrada nas áreas da saúde humana e animal, assim como na agricultura. </a:t>
            </a:r>
          </a:p>
          <a:p>
            <a:pPr algn="just">
              <a:lnSpc>
                <a:spcPct val="110000"/>
              </a:lnSpc>
              <a:spcAft>
                <a:spcPts val="600"/>
              </a:spcAft>
            </a:pPr>
            <a:endParaRPr lang="pt-PT" sz="1050" dirty="0">
              <a:latin typeface="Arial" pitchFamily="34" charset="0"/>
              <a:cs typeface="Arial" pitchFamily="34" charset="0"/>
            </a:endParaRPr>
          </a:p>
        </p:txBody>
      </p:sp>
      <p:sp>
        <p:nvSpPr>
          <p:cNvPr id="7" name="Rectângulo 6"/>
          <p:cNvSpPr/>
          <p:nvPr/>
        </p:nvSpPr>
        <p:spPr>
          <a:xfrm>
            <a:off x="0" y="0"/>
            <a:ext cx="6858000" cy="3276600"/>
          </a:xfrm>
          <a:prstGeom prst="rect">
            <a:avLst/>
          </a:prstGeom>
          <a:solidFill>
            <a:srgbClr val="008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5" name="CaixaDeTexto 4"/>
          <p:cNvSpPr txBox="1"/>
          <p:nvPr/>
        </p:nvSpPr>
        <p:spPr>
          <a:xfrm>
            <a:off x="2743200" y="457200"/>
            <a:ext cx="3886200" cy="2129814"/>
          </a:xfrm>
          <a:prstGeom prst="rect">
            <a:avLst/>
          </a:prstGeom>
          <a:noFill/>
        </p:spPr>
        <p:txBody>
          <a:bodyPr wrap="square" rtlCol="0">
            <a:spAutoFit/>
          </a:bodyPr>
          <a:lstStyle/>
          <a:p>
            <a:pPr algn="just">
              <a:lnSpc>
                <a:spcPct val="110000"/>
              </a:lnSpc>
              <a:spcAft>
                <a:spcPts val="600"/>
              </a:spcAft>
            </a:pPr>
            <a:r>
              <a:rPr lang="pt-PT" sz="1050" i="1" dirty="0" smtClean="0">
                <a:solidFill>
                  <a:schemeClr val="bg1"/>
                </a:solidFill>
                <a:latin typeface="Arial" pitchFamily="34" charset="0"/>
                <a:cs typeface="Arial" pitchFamily="34" charset="0"/>
              </a:rPr>
              <a:t>“Como empresa que tem a investigação no seu ADN, </a:t>
            </a:r>
            <a:r>
              <a:rPr lang="pt-BR" sz="1050" i="1" dirty="0">
                <a:solidFill>
                  <a:schemeClr val="bg1"/>
                </a:solidFill>
                <a:latin typeface="Arial" pitchFamily="34" charset="0"/>
                <a:cs typeface="Arial" pitchFamily="34" charset="0"/>
              </a:rPr>
              <a:t>a</a:t>
            </a:r>
            <a:r>
              <a:rPr lang="pt-BR" sz="1050" i="1" dirty="0" smtClean="0">
                <a:solidFill>
                  <a:schemeClr val="bg1"/>
                </a:solidFill>
                <a:latin typeface="Arial" pitchFamily="34" charset="0"/>
                <a:cs typeface="Arial" pitchFamily="34" charset="0"/>
              </a:rPr>
              <a:t> </a:t>
            </a:r>
            <a:r>
              <a:rPr lang="pt-BR" sz="1050" i="1" dirty="0">
                <a:solidFill>
                  <a:schemeClr val="bg1"/>
                </a:solidFill>
                <a:latin typeface="Arial" pitchFamily="34" charset="0"/>
                <a:cs typeface="Arial" pitchFamily="34" charset="0"/>
              </a:rPr>
              <a:t>Bayer </a:t>
            </a:r>
            <a:r>
              <a:rPr lang="pt-BR" sz="1050" i="1" dirty="0" smtClean="0">
                <a:solidFill>
                  <a:schemeClr val="bg1"/>
                </a:solidFill>
                <a:latin typeface="Arial" pitchFamily="34" charset="0"/>
                <a:cs typeface="Arial" pitchFamily="34" charset="0"/>
              </a:rPr>
              <a:t>ocupa posições de liderança nos mercados onde opera, oferecendo produtos inovadores nas </a:t>
            </a:r>
            <a:r>
              <a:rPr lang="pt-BR" sz="1050" i="1" dirty="0">
                <a:solidFill>
                  <a:schemeClr val="bg1"/>
                </a:solidFill>
                <a:latin typeface="Arial" pitchFamily="34" charset="0"/>
                <a:cs typeface="Arial" pitchFamily="34" charset="0"/>
              </a:rPr>
              <a:t>áreas da saúde, agricultura e materiais de alta </a:t>
            </a:r>
            <a:r>
              <a:rPr lang="pt-BR" sz="1050" i="1" dirty="0" smtClean="0">
                <a:solidFill>
                  <a:schemeClr val="bg1"/>
                </a:solidFill>
                <a:latin typeface="Arial" pitchFamily="34" charset="0"/>
                <a:cs typeface="Arial" pitchFamily="34" charset="0"/>
              </a:rPr>
              <a:t>tecnologia.  Com os nossos produtos e serviços pretendemos contribuir </a:t>
            </a:r>
            <a:r>
              <a:rPr lang="pt-BR" sz="1050" i="1" dirty="0">
                <a:solidFill>
                  <a:schemeClr val="bg1"/>
                </a:solidFill>
                <a:latin typeface="Arial" pitchFamily="34" charset="0"/>
                <a:cs typeface="Arial" pitchFamily="34" charset="0"/>
              </a:rPr>
              <a:t>para a melhoria da qualidade de </a:t>
            </a:r>
            <a:r>
              <a:rPr lang="pt-BR" sz="1050" i="1" dirty="0" smtClean="0">
                <a:solidFill>
                  <a:schemeClr val="bg1"/>
                </a:solidFill>
                <a:latin typeface="Arial" pitchFamily="34" charset="0"/>
                <a:cs typeface="Arial" pitchFamily="34" charset="0"/>
              </a:rPr>
              <a:t>vida da população, guiados pelo nosso lema:</a:t>
            </a:r>
          </a:p>
          <a:p>
            <a:pPr algn="just">
              <a:lnSpc>
                <a:spcPct val="110000"/>
              </a:lnSpc>
              <a:spcAft>
                <a:spcPts val="600"/>
              </a:spcAft>
            </a:pPr>
            <a:r>
              <a:rPr lang="pt-PT" sz="1050" b="1" dirty="0" smtClean="0">
                <a:solidFill>
                  <a:schemeClr val="bg1"/>
                </a:solidFill>
                <a:latin typeface="Arial" pitchFamily="34" charset="0"/>
                <a:cs typeface="Arial" pitchFamily="34" charset="0"/>
              </a:rPr>
              <a:t>Bayer</a:t>
            </a:r>
            <a:r>
              <a:rPr lang="pt-PT" sz="1050" b="1" dirty="0">
                <a:solidFill>
                  <a:schemeClr val="bg1"/>
                </a:solidFill>
                <a:latin typeface="Arial" pitchFamily="34" charset="0"/>
                <a:cs typeface="Arial" pitchFamily="34" charset="0"/>
              </a:rPr>
              <a:t> </a:t>
            </a:r>
            <a:r>
              <a:rPr lang="pt-PT" sz="1050" b="1" dirty="0" smtClean="0">
                <a:solidFill>
                  <a:schemeClr val="bg1"/>
                </a:solidFill>
                <a:latin typeface="Arial" pitchFamily="34" charset="0"/>
                <a:cs typeface="Arial" pitchFamily="34" charset="0"/>
              </a:rPr>
              <a:t>- </a:t>
            </a:r>
            <a:r>
              <a:rPr lang="pt-PT" sz="1050" b="1" dirty="0" err="1" smtClean="0">
                <a:solidFill>
                  <a:schemeClr val="bg1"/>
                </a:solidFill>
                <a:latin typeface="Arial" pitchFamily="34" charset="0"/>
                <a:cs typeface="Arial" pitchFamily="34" charset="0"/>
              </a:rPr>
              <a:t>Science</a:t>
            </a:r>
            <a:r>
              <a:rPr lang="pt-PT" sz="1050" b="1" dirty="0" smtClean="0">
                <a:solidFill>
                  <a:schemeClr val="bg1"/>
                </a:solidFill>
                <a:latin typeface="Arial" pitchFamily="34" charset="0"/>
                <a:cs typeface="Arial" pitchFamily="34" charset="0"/>
              </a:rPr>
              <a:t> For A </a:t>
            </a:r>
            <a:r>
              <a:rPr lang="pt-PT" sz="1050" b="1" dirty="0" err="1" smtClean="0">
                <a:solidFill>
                  <a:schemeClr val="bg1"/>
                </a:solidFill>
                <a:latin typeface="Arial" pitchFamily="34" charset="0"/>
                <a:cs typeface="Arial" pitchFamily="34" charset="0"/>
              </a:rPr>
              <a:t>Better</a:t>
            </a:r>
            <a:r>
              <a:rPr lang="pt-PT" sz="1050" b="1" dirty="0" smtClean="0">
                <a:solidFill>
                  <a:schemeClr val="bg1"/>
                </a:solidFill>
                <a:latin typeface="Arial" pitchFamily="34" charset="0"/>
                <a:cs typeface="Arial" pitchFamily="34" charset="0"/>
              </a:rPr>
              <a:t> </a:t>
            </a:r>
            <a:r>
              <a:rPr lang="pt-PT" sz="1050" b="1" dirty="0" err="1" smtClean="0">
                <a:solidFill>
                  <a:schemeClr val="bg1"/>
                </a:solidFill>
                <a:latin typeface="Arial" pitchFamily="34" charset="0"/>
                <a:cs typeface="Arial" pitchFamily="34" charset="0"/>
              </a:rPr>
              <a:t>Life</a:t>
            </a:r>
            <a:r>
              <a:rPr lang="pt-PT" sz="1050" b="1" dirty="0" smtClean="0">
                <a:solidFill>
                  <a:schemeClr val="bg1"/>
                </a:solidFill>
                <a:latin typeface="Arial" pitchFamily="34" charset="0"/>
                <a:cs typeface="Arial" pitchFamily="34" charset="0"/>
              </a:rPr>
              <a:t>”</a:t>
            </a:r>
          </a:p>
          <a:p>
            <a:pPr algn="just"/>
            <a:endParaRPr lang="pt-PT" sz="1000" dirty="0" smtClean="0">
              <a:solidFill>
                <a:schemeClr val="bg1"/>
              </a:solidFill>
              <a:latin typeface="Arial" pitchFamily="34" charset="0"/>
              <a:cs typeface="Arial" pitchFamily="34" charset="0"/>
            </a:endParaRPr>
          </a:p>
          <a:p>
            <a:pPr algn="just"/>
            <a:r>
              <a:rPr lang="pt-PT" sz="1000" dirty="0" smtClean="0">
                <a:solidFill>
                  <a:schemeClr val="bg1"/>
                </a:solidFill>
                <a:latin typeface="Arial" pitchFamily="34" charset="0"/>
                <a:cs typeface="Arial" pitchFamily="34" charset="0"/>
              </a:rPr>
              <a:t>Nelson Ambrogio</a:t>
            </a:r>
          </a:p>
          <a:p>
            <a:pPr algn="just"/>
            <a:r>
              <a:rPr lang="pt-PT" sz="1000" dirty="0" smtClean="0">
                <a:solidFill>
                  <a:schemeClr val="bg1"/>
                </a:solidFill>
                <a:latin typeface="Arial" pitchFamily="34" charset="0"/>
                <a:cs typeface="Arial" pitchFamily="34" charset="0"/>
              </a:rPr>
              <a:t>Director Geral da Bayer Portugal </a:t>
            </a:r>
          </a:p>
          <a:p>
            <a:pPr algn="just">
              <a:lnSpc>
                <a:spcPct val="110000"/>
              </a:lnSpc>
              <a:spcAft>
                <a:spcPts val="600"/>
              </a:spcAft>
            </a:pPr>
            <a:endParaRPr lang="pt-PT" sz="1050" b="1" dirty="0" smtClean="0">
              <a:solidFill>
                <a:schemeClr val="bg1"/>
              </a:solidFill>
              <a:latin typeface="Arial" pitchFamily="34" charset="0"/>
              <a:cs typeface="Arial" pitchFamily="34" charset="0"/>
            </a:endParaRPr>
          </a:p>
        </p:txBody>
      </p:sp>
      <p:sp>
        <p:nvSpPr>
          <p:cNvPr id="9" name="Rectângulo 8"/>
          <p:cNvSpPr/>
          <p:nvPr/>
        </p:nvSpPr>
        <p:spPr>
          <a:xfrm>
            <a:off x="225212" y="609600"/>
            <a:ext cx="2641813" cy="2308324"/>
          </a:xfrm>
          <a:prstGeom prst="rect">
            <a:avLst/>
          </a:prstGeom>
        </p:spPr>
        <p:txBody>
          <a:bodyPr wrap="square">
            <a:spAutoFit/>
          </a:bodyPr>
          <a:lstStyle/>
          <a:p>
            <a:pPr lvl="0"/>
            <a:r>
              <a:rPr lang="pt-PT" sz="2400" dirty="0" smtClean="0">
                <a:solidFill>
                  <a:schemeClr val="bg1"/>
                </a:solidFill>
                <a:latin typeface="Arial" pitchFamily="34" charset="0"/>
                <a:cs typeface="Arial" pitchFamily="34" charset="0"/>
              </a:rPr>
              <a:t>Mais de</a:t>
            </a:r>
          </a:p>
          <a:p>
            <a:pPr lvl="0"/>
            <a:r>
              <a:rPr lang="pt-PT" sz="2400" dirty="0">
                <a:solidFill>
                  <a:schemeClr val="bg1"/>
                </a:solidFill>
                <a:latin typeface="Arial" pitchFamily="34" charset="0"/>
                <a:cs typeface="Arial" pitchFamily="34" charset="0"/>
              </a:rPr>
              <a:t>1</a:t>
            </a:r>
            <a:r>
              <a:rPr lang="pt-PT" sz="2400" dirty="0" smtClean="0">
                <a:solidFill>
                  <a:schemeClr val="bg1"/>
                </a:solidFill>
                <a:latin typeface="Arial" pitchFamily="34" charset="0"/>
                <a:cs typeface="Arial" pitchFamily="34" charset="0"/>
              </a:rPr>
              <a:t>00 anos            em Portugal            a trabalhar</a:t>
            </a:r>
          </a:p>
          <a:p>
            <a:pPr lvl="0"/>
            <a:r>
              <a:rPr lang="pt-PT" sz="2400" dirty="0" smtClean="0">
                <a:solidFill>
                  <a:schemeClr val="bg1"/>
                </a:solidFill>
                <a:latin typeface="Arial" pitchFamily="34" charset="0"/>
                <a:cs typeface="Arial" pitchFamily="34" charset="0"/>
              </a:rPr>
              <a:t>para uma           vida melhor</a:t>
            </a:r>
          </a:p>
        </p:txBody>
      </p:sp>
      <p:pic>
        <p:nvPicPr>
          <p:cNvPr id="11" name="Imagem 10" descr="Painel 1.jpg"/>
          <p:cNvPicPr>
            <a:picLocks noChangeAspect="1"/>
          </p:cNvPicPr>
          <p:nvPr/>
        </p:nvPicPr>
        <p:blipFill>
          <a:blip r:embed="rId2" cstate="print"/>
          <a:srcRect l="5013" b="54280"/>
          <a:stretch>
            <a:fillRect/>
          </a:stretch>
        </p:blipFill>
        <p:spPr>
          <a:xfrm rot="21438993">
            <a:off x="269943" y="6241497"/>
            <a:ext cx="3006657" cy="1981200"/>
          </a:xfrm>
          <a:prstGeom prst="rect">
            <a:avLst/>
          </a:prstGeom>
        </p:spPr>
      </p:pic>
      <p:sp>
        <p:nvSpPr>
          <p:cNvPr id="12" name="CaixaDeTexto 11"/>
          <p:cNvSpPr txBox="1"/>
          <p:nvPr/>
        </p:nvSpPr>
        <p:spPr>
          <a:xfrm>
            <a:off x="3505200" y="5001086"/>
            <a:ext cx="3200400" cy="2912336"/>
          </a:xfrm>
          <a:prstGeom prst="rect">
            <a:avLst/>
          </a:prstGeom>
          <a:noFill/>
        </p:spPr>
        <p:txBody>
          <a:bodyPr wrap="square" rtlCol="0">
            <a:spAutoFit/>
          </a:bodyPr>
          <a:lstStyle/>
          <a:p>
            <a:pPr algn="just">
              <a:lnSpc>
                <a:spcPct val="110000"/>
              </a:lnSpc>
              <a:spcAft>
                <a:spcPts val="600"/>
              </a:spcAft>
            </a:pPr>
            <a:r>
              <a:rPr lang="pt-PT" sz="1050" dirty="0" smtClean="0">
                <a:latin typeface="Arial" pitchFamily="34" charset="0"/>
                <a:cs typeface="Arial" pitchFamily="34" charset="0"/>
              </a:rPr>
              <a:t>Resultado de uma forte aposta na Investigação &amp; Desenvolvimento, a Bayer oferece  soluções para a agricultura, materiais para a indústria e medicamentos para novas e importantes áreas terapêuticas, tais como a Oncologia e mais recentemente a Oftalmologia.</a:t>
            </a:r>
          </a:p>
          <a:p>
            <a:pPr algn="just">
              <a:lnSpc>
                <a:spcPct val="110000"/>
              </a:lnSpc>
              <a:spcAft>
                <a:spcPts val="600"/>
              </a:spcAft>
            </a:pPr>
            <a:r>
              <a:rPr lang="pt-PT" sz="1050" dirty="0" smtClean="0">
                <a:latin typeface="Arial" pitchFamily="34" charset="0"/>
                <a:cs typeface="Arial" pitchFamily="34" charset="0"/>
              </a:rPr>
              <a:t>Na vertente da investigação, salienta-se o trabalho desenvolvido num Laboratório Satélite nascido de uma parceria com o Instituto de Biologia Experimental e Tecnológica (IBET) e a Bayer.</a:t>
            </a:r>
          </a:p>
          <a:p>
            <a:pPr algn="just">
              <a:lnSpc>
                <a:spcPct val="110000"/>
              </a:lnSpc>
              <a:spcAft>
                <a:spcPts val="600"/>
              </a:spcAft>
            </a:pPr>
            <a:r>
              <a:rPr lang="pt-PT" sz="1050" dirty="0" smtClean="0">
                <a:latin typeface="Arial" pitchFamily="34" charset="0"/>
                <a:cs typeface="Arial" pitchFamily="34" charset="0"/>
              </a:rPr>
              <a:t>A empresa dispõe em Portugal de uma Unidade de Ensaios Clínicos dedicada ao acompanhamento de estudos em várias áreas terapêuticas, como a Hipertensão Pulmonar, a Cardiologia e a Oncologia.</a:t>
            </a:r>
            <a:endParaRPr lang="pt-PT" sz="1050" dirty="0">
              <a:latin typeface="Arial" pitchFamily="34" charset="0"/>
              <a:cs typeface="Arial" pitchFamily="34" charset="0"/>
            </a:endParaRPr>
          </a:p>
        </p:txBody>
      </p:sp>
      <p:pic>
        <p:nvPicPr>
          <p:cNvPr id="13" name="Imagem 12" descr="1975.jpg"/>
          <p:cNvPicPr>
            <a:picLocks noChangeAspect="1"/>
          </p:cNvPicPr>
          <p:nvPr/>
        </p:nvPicPr>
        <p:blipFill>
          <a:blip r:embed="rId3" cstate="print"/>
          <a:srcRect l="18800" t="34363" r="34825" b="17503"/>
          <a:stretch>
            <a:fillRect/>
          </a:stretch>
        </p:blipFill>
        <p:spPr>
          <a:xfrm>
            <a:off x="152400" y="8153400"/>
            <a:ext cx="868547" cy="1291084"/>
          </a:xfrm>
          <a:prstGeom prst="rect">
            <a:avLst/>
          </a:prstGeom>
          <a:ln>
            <a:solidFill>
              <a:schemeClr val="bg1">
                <a:lumMod val="85000"/>
              </a:schemeClr>
            </a:solidFill>
          </a:ln>
        </p:spPr>
      </p:pic>
      <p:pic>
        <p:nvPicPr>
          <p:cNvPr id="14" name="Imagem 13" descr="Foto  Antracol.jpg"/>
          <p:cNvPicPr>
            <a:picLocks noChangeAspect="1"/>
          </p:cNvPicPr>
          <p:nvPr/>
        </p:nvPicPr>
        <p:blipFill>
          <a:blip r:embed="rId4" cstate="print"/>
          <a:stretch>
            <a:fillRect/>
          </a:stretch>
        </p:blipFill>
        <p:spPr>
          <a:xfrm>
            <a:off x="1066800" y="8153400"/>
            <a:ext cx="914400" cy="1300480"/>
          </a:xfrm>
          <a:prstGeom prst="rect">
            <a:avLst/>
          </a:prstGeom>
          <a:ln>
            <a:solidFill>
              <a:schemeClr val="bg1">
                <a:lumMod val="85000"/>
              </a:schemeClr>
            </a:solidFill>
          </a:ln>
        </p:spPr>
      </p:pic>
      <p:pic>
        <p:nvPicPr>
          <p:cNvPr id="17" name="Imagem 16" descr="Aspirina varios.jpg"/>
          <p:cNvPicPr>
            <a:picLocks noChangeAspect="1"/>
          </p:cNvPicPr>
          <p:nvPr/>
        </p:nvPicPr>
        <p:blipFill>
          <a:blip r:embed="rId5" cstate="print"/>
          <a:stretch>
            <a:fillRect/>
          </a:stretch>
        </p:blipFill>
        <p:spPr>
          <a:xfrm>
            <a:off x="2056862" y="8153400"/>
            <a:ext cx="1295938" cy="1295400"/>
          </a:xfrm>
          <a:prstGeom prst="rect">
            <a:avLst/>
          </a:prstGeom>
          <a:ln>
            <a:solidFill>
              <a:schemeClr val="bg1">
                <a:lumMod val="85000"/>
              </a:schemeClr>
            </a:solidFill>
          </a:ln>
        </p:spPr>
      </p:pic>
      <p:sp>
        <p:nvSpPr>
          <p:cNvPr id="18" name="Rectângulo 17"/>
          <p:cNvSpPr/>
          <p:nvPr/>
        </p:nvSpPr>
        <p:spPr>
          <a:xfrm>
            <a:off x="152400" y="3551115"/>
            <a:ext cx="4648200" cy="1336520"/>
          </a:xfrm>
          <a:prstGeom prst="rect">
            <a:avLst/>
          </a:prstGeom>
        </p:spPr>
        <p:txBody>
          <a:bodyPr wrap="square">
            <a:spAutoFit/>
          </a:bodyPr>
          <a:lstStyle/>
          <a:p>
            <a:pPr lvl="0" algn="just">
              <a:lnSpc>
                <a:spcPct val="110000"/>
              </a:lnSpc>
              <a:spcAft>
                <a:spcPts val="600"/>
              </a:spcAft>
            </a:pPr>
            <a:r>
              <a:rPr lang="pt-PT" sz="1050" smtClean="0">
                <a:solidFill>
                  <a:prstClr val="black"/>
                </a:solidFill>
                <a:latin typeface="Arial" pitchFamily="34" charset="0"/>
                <a:cs typeface="Arial" pitchFamily="34" charset="0"/>
              </a:rPr>
              <a:t>A história da Bayer em Portugal remonta a 1884, quando a empresa mãe destacou um elemento para expandir os seus produtos no nosso País. Durante cerca de 25 anos, estes produtos foram representados por agentes até que, em 1908, uma declaração formal do Conselho de Administração da Bayer AG informa: “a nova filial, FRED.co BAYER &amp; CA, será estabelecida em Portugal”. Em 1909, era formalmente criada a empresa.</a:t>
            </a: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0600" y="1874403"/>
            <a:ext cx="2040467" cy="136031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áfico 2"/>
          <p:cNvGraphicFramePr/>
          <p:nvPr/>
        </p:nvGraphicFramePr>
        <p:xfrm>
          <a:off x="2971800" y="533400"/>
          <a:ext cx="3552825" cy="2133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Gráfico 4"/>
          <p:cNvGraphicFramePr/>
          <p:nvPr/>
        </p:nvGraphicFramePr>
        <p:xfrm>
          <a:off x="3019425" y="3009900"/>
          <a:ext cx="3581400" cy="18669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Gráfico 5"/>
          <p:cNvGraphicFramePr/>
          <p:nvPr/>
        </p:nvGraphicFramePr>
        <p:xfrm>
          <a:off x="2971800" y="5105400"/>
          <a:ext cx="3562350" cy="21812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Gráfico 6"/>
          <p:cNvGraphicFramePr/>
          <p:nvPr/>
        </p:nvGraphicFramePr>
        <p:xfrm>
          <a:off x="3048000" y="7620000"/>
          <a:ext cx="3600450" cy="1905000"/>
        </p:xfrm>
        <a:graphic>
          <a:graphicData uri="http://schemas.openxmlformats.org/drawingml/2006/chart">
            <c:chart xmlns:c="http://schemas.openxmlformats.org/drawingml/2006/chart" xmlns:r="http://schemas.openxmlformats.org/officeDocument/2006/relationships" r:id="rId5"/>
          </a:graphicData>
        </a:graphic>
      </p:graphicFrame>
      <p:sp>
        <p:nvSpPr>
          <p:cNvPr id="8" name="CaixaDeTexto 7"/>
          <p:cNvSpPr txBox="1"/>
          <p:nvPr/>
        </p:nvSpPr>
        <p:spPr>
          <a:xfrm>
            <a:off x="3124200" y="7391400"/>
            <a:ext cx="3429000" cy="361637"/>
          </a:xfrm>
          <a:prstGeom prst="rect">
            <a:avLst/>
          </a:prstGeom>
          <a:noFill/>
        </p:spPr>
        <p:txBody>
          <a:bodyPr wrap="square" rtlCol="0">
            <a:spAutoFit/>
          </a:bodyPr>
          <a:lstStyle/>
          <a:p>
            <a:pPr algn="ctr"/>
            <a:r>
              <a:rPr lang="pt-PT" sz="1050" b="1" dirty="0" smtClean="0">
                <a:solidFill>
                  <a:schemeClr val="tx2"/>
                </a:solidFill>
                <a:latin typeface="Arial" pitchFamily="34" charset="0"/>
                <a:cs typeface="Arial" pitchFamily="34" charset="0"/>
              </a:rPr>
              <a:t>Volume de Negócios Global por </a:t>
            </a:r>
            <a:r>
              <a:rPr lang="pt-PT" sz="1050" b="1" dirty="0">
                <a:solidFill>
                  <a:schemeClr val="tx2"/>
                </a:solidFill>
                <a:latin typeface="Arial" pitchFamily="34" charset="0"/>
                <a:cs typeface="Arial" pitchFamily="34" charset="0"/>
              </a:rPr>
              <a:t>R</a:t>
            </a:r>
            <a:r>
              <a:rPr lang="pt-PT" sz="1050" b="1" dirty="0" smtClean="0">
                <a:solidFill>
                  <a:schemeClr val="tx2"/>
                </a:solidFill>
                <a:latin typeface="Arial" pitchFamily="34" charset="0"/>
                <a:cs typeface="Arial" pitchFamily="34" charset="0"/>
              </a:rPr>
              <a:t>egião 2012 </a:t>
            </a:r>
          </a:p>
          <a:p>
            <a:pPr algn="ctr"/>
            <a:r>
              <a:rPr lang="pt-PT" sz="700" dirty="0" smtClean="0">
                <a:latin typeface="Arial" pitchFamily="34" charset="0"/>
                <a:cs typeface="Arial" pitchFamily="34" charset="0"/>
              </a:rPr>
              <a:t>(mil milhões de euros) </a:t>
            </a:r>
            <a:endParaRPr lang="pt-PT" sz="700" dirty="0">
              <a:latin typeface="Arial" pitchFamily="34" charset="0"/>
              <a:cs typeface="Arial" pitchFamily="34" charset="0"/>
            </a:endParaRPr>
          </a:p>
        </p:txBody>
      </p:sp>
      <p:sp>
        <p:nvSpPr>
          <p:cNvPr id="9" name="CaixaDeTexto 8"/>
          <p:cNvSpPr txBox="1"/>
          <p:nvPr/>
        </p:nvSpPr>
        <p:spPr>
          <a:xfrm>
            <a:off x="2819400" y="4953000"/>
            <a:ext cx="3886200" cy="361637"/>
          </a:xfrm>
          <a:prstGeom prst="rect">
            <a:avLst/>
          </a:prstGeom>
          <a:noFill/>
        </p:spPr>
        <p:txBody>
          <a:bodyPr wrap="square" rtlCol="0">
            <a:spAutoFit/>
          </a:bodyPr>
          <a:lstStyle/>
          <a:p>
            <a:pPr algn="ctr"/>
            <a:r>
              <a:rPr lang="pt-PT" sz="1050" b="1" dirty="0" smtClean="0">
                <a:solidFill>
                  <a:schemeClr val="tx2"/>
                </a:solidFill>
                <a:latin typeface="Arial" pitchFamily="34" charset="0"/>
                <a:cs typeface="Arial" pitchFamily="34" charset="0"/>
              </a:rPr>
              <a:t>Número </a:t>
            </a:r>
            <a:r>
              <a:rPr lang="pt-PT" sz="1050" b="1" dirty="0">
                <a:solidFill>
                  <a:schemeClr val="tx2"/>
                </a:solidFill>
                <a:latin typeface="Arial" pitchFamily="34" charset="0"/>
                <a:cs typeface="Arial" pitchFamily="34" charset="0"/>
              </a:rPr>
              <a:t>G</a:t>
            </a:r>
            <a:r>
              <a:rPr lang="pt-PT" sz="1050" b="1" dirty="0" smtClean="0">
                <a:solidFill>
                  <a:schemeClr val="tx2"/>
                </a:solidFill>
                <a:latin typeface="Arial" pitchFamily="34" charset="0"/>
                <a:cs typeface="Arial" pitchFamily="34" charset="0"/>
              </a:rPr>
              <a:t>lobal de </a:t>
            </a:r>
            <a:r>
              <a:rPr lang="pt-PT" sz="1050" b="1" dirty="0">
                <a:solidFill>
                  <a:schemeClr val="tx2"/>
                </a:solidFill>
                <a:latin typeface="Arial" pitchFamily="34" charset="0"/>
                <a:cs typeface="Arial" pitchFamily="34" charset="0"/>
              </a:rPr>
              <a:t>C</a:t>
            </a:r>
            <a:r>
              <a:rPr lang="pt-PT" sz="1050" b="1" dirty="0" smtClean="0">
                <a:solidFill>
                  <a:schemeClr val="tx2"/>
                </a:solidFill>
                <a:latin typeface="Arial" pitchFamily="34" charset="0"/>
                <a:cs typeface="Arial" pitchFamily="34" charset="0"/>
              </a:rPr>
              <a:t>olaboradores por Área de Atividade</a:t>
            </a:r>
          </a:p>
          <a:p>
            <a:pPr algn="ctr"/>
            <a:r>
              <a:rPr lang="pt-PT" sz="700" dirty="0" smtClean="0">
                <a:latin typeface="Arial" pitchFamily="34" charset="0"/>
                <a:cs typeface="Arial" pitchFamily="34" charset="0"/>
              </a:rPr>
              <a:t>(a 31 de dezembro de 2012)</a:t>
            </a:r>
            <a:endParaRPr lang="pt-PT" sz="700" dirty="0">
              <a:latin typeface="Arial" pitchFamily="34" charset="0"/>
              <a:cs typeface="Arial" pitchFamily="34" charset="0"/>
            </a:endParaRPr>
          </a:p>
        </p:txBody>
      </p:sp>
      <p:sp>
        <p:nvSpPr>
          <p:cNvPr id="10" name="CaixaDeTexto 9"/>
          <p:cNvSpPr txBox="1"/>
          <p:nvPr/>
        </p:nvSpPr>
        <p:spPr>
          <a:xfrm>
            <a:off x="2819400" y="2667000"/>
            <a:ext cx="3810000" cy="361637"/>
          </a:xfrm>
          <a:prstGeom prst="rect">
            <a:avLst/>
          </a:prstGeom>
          <a:noFill/>
        </p:spPr>
        <p:txBody>
          <a:bodyPr wrap="square" rtlCol="0">
            <a:spAutoFit/>
          </a:bodyPr>
          <a:lstStyle/>
          <a:p>
            <a:pPr algn="ctr"/>
            <a:r>
              <a:rPr lang="pt-PT" sz="1050" b="1" dirty="0" smtClean="0">
                <a:solidFill>
                  <a:schemeClr val="tx2"/>
                </a:solidFill>
                <a:latin typeface="Arial" pitchFamily="34" charset="0"/>
                <a:cs typeface="Arial" pitchFamily="34" charset="0"/>
              </a:rPr>
              <a:t>Investimento Global em I&amp;D por Área de Atividade - 2012 </a:t>
            </a:r>
          </a:p>
          <a:p>
            <a:pPr algn="ctr"/>
            <a:r>
              <a:rPr lang="pt-PT" sz="700" dirty="0" smtClean="0">
                <a:latin typeface="Arial" pitchFamily="34" charset="0"/>
                <a:cs typeface="Arial" pitchFamily="34" charset="0"/>
              </a:rPr>
              <a:t>(mil milhões de euros) </a:t>
            </a:r>
            <a:endParaRPr lang="pt-PT" sz="700" dirty="0">
              <a:latin typeface="Arial" pitchFamily="34" charset="0"/>
              <a:cs typeface="Arial" pitchFamily="34" charset="0"/>
            </a:endParaRPr>
          </a:p>
        </p:txBody>
      </p:sp>
      <p:sp>
        <p:nvSpPr>
          <p:cNvPr id="11" name="CaixaDeTexto 10"/>
          <p:cNvSpPr txBox="1"/>
          <p:nvPr/>
        </p:nvSpPr>
        <p:spPr>
          <a:xfrm>
            <a:off x="2895600" y="381000"/>
            <a:ext cx="3810000" cy="361637"/>
          </a:xfrm>
          <a:prstGeom prst="rect">
            <a:avLst/>
          </a:prstGeom>
          <a:noFill/>
        </p:spPr>
        <p:txBody>
          <a:bodyPr wrap="square" rtlCol="0">
            <a:spAutoFit/>
          </a:bodyPr>
          <a:lstStyle/>
          <a:p>
            <a:pPr algn="ctr"/>
            <a:r>
              <a:rPr lang="pt-PT" sz="1050" b="1" dirty="0" smtClean="0">
                <a:solidFill>
                  <a:schemeClr val="tx2"/>
                </a:solidFill>
                <a:latin typeface="Arial" pitchFamily="34" charset="0"/>
                <a:cs typeface="Arial" pitchFamily="34" charset="0"/>
              </a:rPr>
              <a:t>Volume de Negócios Global por Área de Atividade - 2012</a:t>
            </a:r>
          </a:p>
          <a:p>
            <a:pPr algn="ctr"/>
            <a:r>
              <a:rPr lang="pt-PT" sz="700" dirty="0" smtClean="0">
                <a:latin typeface="Arial" pitchFamily="34" charset="0"/>
                <a:cs typeface="Arial" pitchFamily="34" charset="0"/>
              </a:rPr>
              <a:t>(mil milhões de euros) </a:t>
            </a:r>
            <a:endParaRPr lang="pt-PT" sz="700" dirty="0">
              <a:latin typeface="Arial" pitchFamily="34" charset="0"/>
              <a:cs typeface="Arial" pitchFamily="34" charset="0"/>
            </a:endParaRPr>
          </a:p>
        </p:txBody>
      </p:sp>
      <p:sp>
        <p:nvSpPr>
          <p:cNvPr id="13" name="Rectângulo 12"/>
          <p:cNvSpPr/>
          <p:nvPr/>
        </p:nvSpPr>
        <p:spPr>
          <a:xfrm>
            <a:off x="0" y="0"/>
            <a:ext cx="2590800" cy="1828800"/>
          </a:xfrm>
          <a:prstGeom prst="rect">
            <a:avLst/>
          </a:prstGeom>
          <a:solidFill>
            <a:srgbClr val="008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4" name="Rectângulo 13"/>
          <p:cNvSpPr/>
          <p:nvPr/>
        </p:nvSpPr>
        <p:spPr>
          <a:xfrm>
            <a:off x="228600" y="769203"/>
            <a:ext cx="2209800" cy="830997"/>
          </a:xfrm>
          <a:prstGeom prst="rect">
            <a:avLst/>
          </a:prstGeom>
        </p:spPr>
        <p:txBody>
          <a:bodyPr wrap="square">
            <a:spAutoFit/>
          </a:bodyPr>
          <a:lstStyle/>
          <a:p>
            <a:pPr lvl="0" algn="r"/>
            <a:r>
              <a:rPr lang="pt-PT" sz="2400" dirty="0" smtClean="0">
                <a:solidFill>
                  <a:schemeClr val="bg1"/>
                </a:solidFill>
                <a:latin typeface="Arial" pitchFamily="34" charset="0"/>
                <a:cs typeface="Arial" pitchFamily="34" charset="0"/>
              </a:rPr>
              <a:t>Principais indicadores</a:t>
            </a:r>
          </a:p>
        </p:txBody>
      </p:sp>
      <p:sp>
        <p:nvSpPr>
          <p:cNvPr id="12" name="CaixaDeTexto 11"/>
          <p:cNvSpPr txBox="1"/>
          <p:nvPr/>
        </p:nvSpPr>
        <p:spPr>
          <a:xfrm>
            <a:off x="152400" y="2057400"/>
            <a:ext cx="2209800" cy="8694688"/>
          </a:xfrm>
          <a:prstGeom prst="rect">
            <a:avLst/>
          </a:prstGeom>
          <a:noFill/>
        </p:spPr>
        <p:txBody>
          <a:bodyPr wrap="square" rtlCol="0">
            <a:spAutoFit/>
          </a:bodyPr>
          <a:lstStyle/>
          <a:p>
            <a:pPr algn="just">
              <a:spcAft>
                <a:spcPts val="600"/>
              </a:spcAft>
            </a:pPr>
            <a:endParaRPr lang="pt-PT" sz="1050" dirty="0" smtClean="0">
              <a:solidFill>
                <a:schemeClr val="tx1">
                  <a:lumMod val="65000"/>
                  <a:lumOff val="35000"/>
                </a:schemeClr>
              </a:solidFill>
              <a:latin typeface="Arial" pitchFamily="34" charset="0"/>
              <a:cs typeface="Arial" pitchFamily="34" charset="0"/>
            </a:endParaRPr>
          </a:p>
          <a:p>
            <a:pPr algn="just">
              <a:spcAft>
                <a:spcPts val="600"/>
              </a:spcAft>
            </a:pPr>
            <a:r>
              <a:rPr lang="pt-PT" sz="1050" dirty="0" smtClean="0">
                <a:solidFill>
                  <a:schemeClr val="tx1">
                    <a:lumMod val="65000"/>
                    <a:lumOff val="35000"/>
                  </a:schemeClr>
                </a:solidFill>
                <a:latin typeface="Arial" pitchFamily="34" charset="0"/>
                <a:cs typeface="Arial" pitchFamily="34" charset="0"/>
              </a:rPr>
              <a:t>A Bayer registou, em 2012 um volume de negócios global de 39,7 mil milhões de euros, 8,8% acima dos 36,5 mil milhões obtidos em 2011. Os resultados líquidos mantiveram-se nos 2,4 mil milhões de euros.</a:t>
            </a:r>
          </a:p>
          <a:p>
            <a:pPr algn="just">
              <a:spcAft>
                <a:spcPts val="600"/>
              </a:spcAft>
            </a:pPr>
            <a:endParaRPr lang="pt-PT" sz="1050" dirty="0" smtClean="0">
              <a:solidFill>
                <a:schemeClr val="tx1">
                  <a:lumMod val="65000"/>
                  <a:lumOff val="35000"/>
                </a:schemeClr>
              </a:solidFill>
              <a:latin typeface="Arial" pitchFamily="34" charset="0"/>
              <a:cs typeface="Arial" pitchFamily="34" charset="0"/>
            </a:endParaRPr>
          </a:p>
          <a:p>
            <a:pPr algn="just">
              <a:spcAft>
                <a:spcPts val="600"/>
              </a:spcAft>
            </a:pPr>
            <a:r>
              <a:rPr lang="pt-PT" sz="1050" dirty="0" smtClean="0">
                <a:solidFill>
                  <a:schemeClr val="tx1">
                    <a:lumMod val="65000"/>
                    <a:lumOff val="35000"/>
                  </a:schemeClr>
                </a:solidFill>
                <a:latin typeface="Arial" pitchFamily="34" charset="0"/>
                <a:cs typeface="Arial" pitchFamily="34" charset="0"/>
              </a:rPr>
              <a:t>O crescimento de vendas nos mercados emergentes (definidos como Ásia – excepto o Japão -, América Latina, Europa de Leste, África e Médio Oriente) teve um importante contributo para este resultado, sendo responsável por 37% da atividade da empresa (mais 7% do que no ano anterior).</a:t>
            </a:r>
          </a:p>
          <a:p>
            <a:pPr algn="just">
              <a:spcAft>
                <a:spcPts val="600"/>
              </a:spcAft>
            </a:pPr>
            <a:endParaRPr lang="pt-PT" sz="1050" dirty="0" smtClean="0">
              <a:solidFill>
                <a:schemeClr val="tx1">
                  <a:lumMod val="65000"/>
                  <a:lumOff val="35000"/>
                </a:schemeClr>
              </a:solidFill>
              <a:latin typeface="Arial" pitchFamily="34" charset="0"/>
              <a:cs typeface="Arial" pitchFamily="34" charset="0"/>
            </a:endParaRPr>
          </a:p>
          <a:p>
            <a:pPr algn="just">
              <a:spcAft>
                <a:spcPts val="600"/>
              </a:spcAft>
            </a:pPr>
            <a:r>
              <a:rPr lang="pt-PT" sz="1050" dirty="0" smtClean="0">
                <a:solidFill>
                  <a:schemeClr val="tx1">
                    <a:lumMod val="65000"/>
                    <a:lumOff val="35000"/>
                  </a:schemeClr>
                </a:solidFill>
                <a:latin typeface="Arial" pitchFamily="34" charset="0"/>
                <a:cs typeface="Arial" pitchFamily="34" charset="0"/>
              </a:rPr>
              <a:t>Relativamente às áreas de negócio, a mais representativa continua a ser a da saúde - Bayer HealthCare, responsável por perto de 50% da faturação do Grupo e mais de metade do seu investimento em Investigação &amp; Desenvolvimento (I&amp;D).</a:t>
            </a:r>
          </a:p>
          <a:p>
            <a:pPr algn="just">
              <a:spcAft>
                <a:spcPts val="600"/>
              </a:spcAft>
            </a:pPr>
            <a:endParaRPr lang="pt-PT" sz="1050" dirty="0" smtClean="0">
              <a:solidFill>
                <a:schemeClr val="tx1">
                  <a:lumMod val="65000"/>
                  <a:lumOff val="35000"/>
                </a:schemeClr>
              </a:solidFill>
              <a:latin typeface="Arial" pitchFamily="34" charset="0"/>
              <a:cs typeface="Arial" pitchFamily="34" charset="0"/>
            </a:endParaRPr>
          </a:p>
          <a:p>
            <a:pPr algn="just">
              <a:spcAft>
                <a:spcPts val="600"/>
              </a:spcAft>
            </a:pPr>
            <a:r>
              <a:rPr lang="pt-PT" sz="1050" dirty="0" smtClean="0">
                <a:solidFill>
                  <a:schemeClr val="tx1">
                    <a:lumMod val="65000"/>
                    <a:lumOff val="35000"/>
                  </a:schemeClr>
                </a:solidFill>
                <a:latin typeface="Arial" pitchFamily="34" charset="0"/>
                <a:cs typeface="Arial" pitchFamily="34" charset="0"/>
              </a:rPr>
              <a:t>As vendas cresceram em todas as áreas de negócio: a Bayer HealthCare cresceu 8,4%, passando de 17,1 para 18,6 mil milhões de euros; a Bayer </a:t>
            </a:r>
            <a:r>
              <a:rPr lang="pt-PT" sz="1050" dirty="0" err="1" smtClean="0">
                <a:solidFill>
                  <a:schemeClr val="tx1">
                    <a:lumMod val="65000"/>
                    <a:lumOff val="35000"/>
                  </a:schemeClr>
                </a:solidFill>
                <a:latin typeface="Arial" pitchFamily="34" charset="0"/>
                <a:cs typeface="Arial" pitchFamily="34" charset="0"/>
              </a:rPr>
              <a:t>MaterialScience</a:t>
            </a:r>
            <a:r>
              <a:rPr lang="pt-PT" sz="1050" dirty="0" smtClean="0">
                <a:solidFill>
                  <a:schemeClr val="tx1">
                    <a:lumMod val="65000"/>
                    <a:lumOff val="35000"/>
                  </a:schemeClr>
                </a:solidFill>
                <a:latin typeface="Arial" pitchFamily="34" charset="0"/>
                <a:cs typeface="Arial" pitchFamily="34" charset="0"/>
              </a:rPr>
              <a:t> cresceu 6,2%, passando de 10,8 para 11,5 mil milhões de euros, e a Bayer </a:t>
            </a:r>
            <a:r>
              <a:rPr lang="pt-PT" sz="1050" dirty="0" err="1" smtClean="0">
                <a:solidFill>
                  <a:schemeClr val="tx1">
                    <a:lumMod val="65000"/>
                    <a:lumOff val="35000"/>
                  </a:schemeClr>
                </a:solidFill>
                <a:latin typeface="Arial" pitchFamily="34" charset="0"/>
                <a:cs typeface="Arial" pitchFamily="34" charset="0"/>
              </a:rPr>
              <a:t>CropScience</a:t>
            </a:r>
            <a:r>
              <a:rPr lang="pt-PT" sz="1050" dirty="0" smtClean="0">
                <a:solidFill>
                  <a:schemeClr val="tx1">
                    <a:lumMod val="65000"/>
                    <a:lumOff val="35000"/>
                  </a:schemeClr>
                </a:solidFill>
                <a:latin typeface="Arial" pitchFamily="34" charset="0"/>
                <a:cs typeface="Arial" pitchFamily="34" charset="0"/>
              </a:rPr>
              <a:t> cresceu 15,5%, de 7,2 para 8,3 mil milhões de euros.</a:t>
            </a:r>
          </a:p>
          <a:p>
            <a:pPr algn="just">
              <a:spcAft>
                <a:spcPts val="600"/>
              </a:spcAft>
            </a:pPr>
            <a:endParaRPr lang="pt-PT" sz="1050" dirty="0" smtClean="0">
              <a:solidFill>
                <a:schemeClr val="tx1">
                  <a:lumMod val="65000"/>
                  <a:lumOff val="35000"/>
                </a:schemeClr>
              </a:solidFill>
              <a:latin typeface="Arial" pitchFamily="34" charset="0"/>
              <a:cs typeface="Arial" pitchFamily="34" charset="0"/>
            </a:endParaRPr>
          </a:p>
          <a:p>
            <a:pPr algn="just">
              <a:spcAft>
                <a:spcPts val="600"/>
              </a:spcAft>
            </a:pPr>
            <a:r>
              <a:rPr lang="pt-PT" sz="1050" dirty="0" smtClean="0">
                <a:solidFill>
                  <a:schemeClr val="tx1">
                    <a:lumMod val="65000"/>
                    <a:lumOff val="35000"/>
                  </a:schemeClr>
                </a:solidFill>
                <a:latin typeface="Arial" pitchFamily="34" charset="0"/>
                <a:cs typeface="Arial" pitchFamily="34" charset="0"/>
              </a:rPr>
              <a:t>Em Portugal, no exercício de 2012, a Bayer registou um volume de negócios de 158 milhões de euros, ficando 5,4% abaixo do valor do ano anterior. </a:t>
            </a:r>
          </a:p>
          <a:p>
            <a:pPr algn="just">
              <a:spcAft>
                <a:spcPts val="600"/>
              </a:spcAft>
            </a:pPr>
            <a:endParaRPr lang="pt-PT" sz="1050" dirty="0">
              <a:solidFill>
                <a:schemeClr val="tx1">
                  <a:lumMod val="65000"/>
                  <a:lumOff val="35000"/>
                </a:schemeClr>
              </a:solidFill>
              <a:latin typeface="Arial" pitchFamily="34" charset="0"/>
              <a:cs typeface="Arial" pitchFamily="34" charset="0"/>
            </a:endParaRPr>
          </a:p>
          <a:p>
            <a:pPr algn="just">
              <a:spcAft>
                <a:spcPts val="600"/>
              </a:spcAft>
            </a:pPr>
            <a:endParaRPr lang="pt-PT" sz="1050" dirty="0" smtClean="0">
              <a:solidFill>
                <a:schemeClr val="tx1">
                  <a:lumMod val="65000"/>
                  <a:lumOff val="3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1119</Words>
  <Application>Microsoft Office PowerPoint</Application>
  <PresentationFormat>A4-Papier (210x297 mm)</PresentationFormat>
  <Paragraphs>53</Paragraphs>
  <Slides>4</Slides>
  <Notes>0</Notes>
  <HiddenSlides>0</HiddenSlides>
  <MMClips>0</MMClips>
  <ScaleCrop>false</ScaleCrop>
  <HeadingPairs>
    <vt:vector size="4" baseType="variant">
      <vt:variant>
        <vt:lpstr>Design</vt:lpstr>
      </vt:variant>
      <vt:variant>
        <vt:i4>1</vt:i4>
      </vt:variant>
      <vt:variant>
        <vt:lpstr>Folientitel</vt:lpstr>
      </vt:variant>
      <vt:variant>
        <vt:i4>4</vt:i4>
      </vt:variant>
    </vt:vector>
  </HeadingPairs>
  <TitlesOfParts>
    <vt:vector size="5" baseType="lpstr">
      <vt:lpstr>Tema do Office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Alexandra Mota</dc:creator>
  <cp:lastModifiedBy>Robert Gudd</cp:lastModifiedBy>
  <cp:revision>51</cp:revision>
  <cp:lastPrinted>2013-08-28T13:51:57Z</cp:lastPrinted>
  <dcterms:created xsi:type="dcterms:W3CDTF">2013-06-07T10:46:23Z</dcterms:created>
  <dcterms:modified xsi:type="dcterms:W3CDTF">2014-06-06T06:50:44Z</dcterms:modified>
</cp:coreProperties>
</file>